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74" r:id="rId4"/>
    <p:sldId id="273" r:id="rId5"/>
    <p:sldId id="276" r:id="rId6"/>
    <p:sldId id="278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9" r:id="rId16"/>
    <p:sldId id="290" r:id="rId17"/>
    <p:sldId id="292" r:id="rId1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80" d="100"/>
          <a:sy n="80" d="100"/>
        </p:scale>
        <p:origin x="-864" y="60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869DB-437E-482D-A59D-2981737A5CEE}" type="datetimeFigureOut">
              <a:rPr lang="en-GB" smtClean="0"/>
              <a:t>15/10/2013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FC4C5-FF80-4566-A3BF-BB43EF79F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872266-FF77-438F-A0EE-7726E1CAAE1E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343400"/>
            <a:ext cx="5031336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483100" y="6538913"/>
            <a:ext cx="4138613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476750" y="6369050"/>
            <a:ext cx="414655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387350" y="6362700"/>
            <a:ext cx="695325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42DDED-9411-422C-B060-7AD6745D51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3989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83100" y="6538913"/>
            <a:ext cx="4138613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4476750" y="6369050"/>
            <a:ext cx="414655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387350" y="6362700"/>
            <a:ext cx="695325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D2CFEF-CAB6-4AE6-8D50-4AE55D849D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4083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A1FDFF-BA0B-5C4A-834D-6D86607EB9B4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A89FF5-5179-724C-8D9C-D0E50DF13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3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endParaRPr lang="en-GB" dirty="0" smtClean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4" r:id="rId21"/>
    <p:sldLayoutId id="2147483675" r:id="rId22"/>
    <p:sldLayoutId id="2147483676" r:id="rId2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1353086"/>
          </a:xfrm>
        </p:spPr>
        <p:txBody>
          <a:bodyPr/>
          <a:lstStyle/>
          <a:p>
            <a:pPr algn="ctr"/>
            <a:r>
              <a:rPr lang="en-GB" dirty="0" smtClean="0"/>
              <a:t>Preliminary experiences with the EC-Earth single column </a:t>
            </a:r>
            <a:r>
              <a:rPr lang="en-GB" dirty="0"/>
              <a:t>model for </a:t>
            </a:r>
            <a:r>
              <a:rPr lang="en-GB" dirty="0" smtClean="0"/>
              <a:t>DICE</a:t>
            </a:r>
            <a:endParaRPr lang="en-GB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r="14151"/>
          <a:stretch>
            <a:fillRect/>
          </a:stretch>
        </p:blipFill>
        <p:spPr/>
      </p:pic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en-GB" dirty="0" smtClean="0"/>
              <a:t>DICE/GABLS workshop, Exeter</a:t>
            </a:r>
            <a:r>
              <a:rPr lang="en-GB" dirty="0"/>
              <a:t>, October </a:t>
            </a:r>
            <a:r>
              <a:rPr lang="en-GB" dirty="0" smtClean="0"/>
              <a:t>14-16, 2013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en-GB" dirty="0"/>
              <a:t>Reinder Ronda and Bert Holtslag </a:t>
            </a:r>
          </a:p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4" y="3321817"/>
            <a:ext cx="2726687" cy="2668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40125"/>
          </a:xfrm>
        </p:spPr>
        <p:txBody>
          <a:bodyPr/>
          <a:lstStyle/>
          <a:p>
            <a:r>
              <a:rPr lang="en-GB" dirty="0" smtClean="0"/>
              <a:t>Results 2: Profiles of potential temperature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23006" y="5476875"/>
            <a:ext cx="84149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dirty="0" smtClean="0">
                <a:latin typeface="Verdana" pitchFamily="34" charset="0"/>
              </a:rPr>
              <a:t>The coupled run (climatological  LAI) leads to relatively cool CBLs</a:t>
            </a:r>
          </a:p>
          <a:p>
            <a:pPr>
              <a:lnSpc>
                <a:spcPts val="1800"/>
              </a:lnSpc>
            </a:pPr>
            <a:r>
              <a:rPr lang="en-GB" dirty="0" smtClean="0">
                <a:latin typeface="Verdana" pitchFamily="34" charset="0"/>
              </a:rPr>
              <a:t>The uncoupled run and the LAI=0.15 run give somewhat warmer CBLs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" b="497"/>
          <a:stretch>
            <a:fillRect/>
          </a:stretch>
        </p:blipFill>
        <p:spPr>
          <a:xfrm>
            <a:off x="326850" y="828675"/>
            <a:ext cx="8402400" cy="4552950"/>
          </a:xfrm>
        </p:spPr>
      </p:pic>
    </p:spTree>
    <p:extLst>
      <p:ext uri="{BB962C8B-B14F-4D97-AF65-F5344CB8AC3E}">
        <p14:creationId xmlns:p14="http://schemas.microsoft.com/office/powerpoint/2010/main" val="20476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40125"/>
          </a:xfrm>
        </p:spPr>
        <p:txBody>
          <a:bodyPr/>
          <a:lstStyle/>
          <a:p>
            <a:r>
              <a:rPr lang="en-GB" dirty="0"/>
              <a:t>Results </a:t>
            </a:r>
            <a:r>
              <a:rPr lang="en-GB" dirty="0" smtClean="0"/>
              <a:t>3: </a:t>
            </a:r>
            <a:r>
              <a:rPr lang="en-GB" dirty="0"/>
              <a:t>Profiles of </a:t>
            </a:r>
            <a:r>
              <a:rPr lang="en-GB" dirty="0" smtClean="0"/>
              <a:t>specific humidity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33425" y="5531020"/>
            <a:ext cx="8343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dirty="0">
                <a:latin typeface="Verdana" pitchFamily="34" charset="0"/>
              </a:rPr>
              <a:t>The coupled run (climatological  LAI) leads to a relatively </a:t>
            </a:r>
            <a:r>
              <a:rPr lang="en-GB" dirty="0" smtClean="0">
                <a:latin typeface="Verdana" pitchFamily="34" charset="0"/>
              </a:rPr>
              <a:t>moist </a:t>
            </a:r>
            <a:r>
              <a:rPr lang="en-GB" dirty="0">
                <a:latin typeface="Verdana" pitchFamily="34" charset="0"/>
              </a:rPr>
              <a:t>CBLs</a:t>
            </a:r>
          </a:p>
          <a:p>
            <a:pPr>
              <a:lnSpc>
                <a:spcPts val="1800"/>
              </a:lnSpc>
            </a:pPr>
            <a:r>
              <a:rPr lang="en-GB" dirty="0">
                <a:latin typeface="Verdana" pitchFamily="34" charset="0"/>
              </a:rPr>
              <a:t>The uncoupled run and the LAI=0.15 </a:t>
            </a:r>
            <a:r>
              <a:rPr lang="en-GB" dirty="0" smtClean="0">
                <a:latin typeface="Verdana" pitchFamily="34" charset="0"/>
              </a:rPr>
              <a:t>run give </a:t>
            </a:r>
            <a:r>
              <a:rPr lang="en-GB" dirty="0">
                <a:latin typeface="Verdana" pitchFamily="34" charset="0"/>
              </a:rPr>
              <a:t>somewhat </a:t>
            </a:r>
            <a:r>
              <a:rPr lang="en-GB" dirty="0" smtClean="0">
                <a:latin typeface="Verdana" pitchFamily="34" charset="0"/>
              </a:rPr>
              <a:t>dryer CBLs</a:t>
            </a:r>
            <a:endParaRPr lang="en-GB" dirty="0">
              <a:latin typeface="Verdana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" b="2061"/>
          <a:stretch>
            <a:fillRect/>
          </a:stretch>
        </p:blipFill>
        <p:spPr>
          <a:xfrm>
            <a:off x="279225" y="978070"/>
            <a:ext cx="8402400" cy="4552950"/>
          </a:xfrm>
        </p:spPr>
      </p:pic>
    </p:spTree>
    <p:extLst>
      <p:ext uri="{BB962C8B-B14F-4D97-AF65-F5344CB8AC3E}">
        <p14:creationId xmlns:p14="http://schemas.microsoft.com/office/powerpoint/2010/main" val="41461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40125"/>
          </a:xfrm>
        </p:spPr>
        <p:txBody>
          <a:bodyPr/>
          <a:lstStyle/>
          <a:p>
            <a:r>
              <a:rPr lang="en-GB" dirty="0"/>
              <a:t>Results 4</a:t>
            </a:r>
            <a:r>
              <a:rPr lang="en-GB" dirty="0" smtClean="0"/>
              <a:t>: evolution of PBL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14325" y="5531020"/>
            <a:ext cx="93345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dirty="0">
                <a:latin typeface="Verdana" pitchFamily="34" charset="0"/>
              </a:rPr>
              <a:t>The coupled run (climatological  LAI) leads to </a:t>
            </a:r>
            <a:r>
              <a:rPr lang="en-GB" dirty="0" smtClean="0">
                <a:latin typeface="Verdana" pitchFamily="34" charset="0"/>
              </a:rPr>
              <a:t>shallow CBLs</a:t>
            </a:r>
            <a:endParaRPr lang="en-GB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en-GB" dirty="0">
                <a:latin typeface="Verdana" pitchFamily="34" charset="0"/>
              </a:rPr>
              <a:t>The uncoupled run and the LAI=0.15 </a:t>
            </a:r>
            <a:r>
              <a:rPr lang="en-GB" dirty="0" smtClean="0">
                <a:latin typeface="Verdana" pitchFamily="34" charset="0"/>
              </a:rPr>
              <a:t>run give </a:t>
            </a:r>
            <a:r>
              <a:rPr lang="en-GB" dirty="0">
                <a:latin typeface="Verdana" pitchFamily="34" charset="0"/>
              </a:rPr>
              <a:t>somewhat </a:t>
            </a:r>
            <a:r>
              <a:rPr lang="en-GB" dirty="0" smtClean="0">
                <a:latin typeface="Verdana" pitchFamily="34" charset="0"/>
              </a:rPr>
              <a:t>higher CBLs</a:t>
            </a:r>
            <a:endParaRPr lang="en-GB" dirty="0">
              <a:latin typeface="Verdana" pitchFamily="34" charset="0"/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" b="2061"/>
          <a:stretch>
            <a:fillRect/>
          </a:stretch>
        </p:blipFill>
        <p:spPr>
          <a:xfrm>
            <a:off x="314325" y="978070"/>
            <a:ext cx="8402400" cy="4552950"/>
          </a:xfrm>
        </p:spPr>
      </p:pic>
    </p:spTree>
    <p:extLst>
      <p:ext uri="{BB962C8B-B14F-4D97-AF65-F5344CB8AC3E}">
        <p14:creationId xmlns:p14="http://schemas.microsoft.com/office/powerpoint/2010/main" val="40825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40125"/>
          </a:xfrm>
        </p:spPr>
        <p:txBody>
          <a:bodyPr/>
          <a:lstStyle/>
          <a:p>
            <a:r>
              <a:rPr lang="en-GB" dirty="0"/>
              <a:t>Results 4</a:t>
            </a:r>
            <a:r>
              <a:rPr lang="en-GB" dirty="0" smtClean="0"/>
              <a:t>: evolution of PBL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71450" y="5378620"/>
            <a:ext cx="93345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dirty="0">
                <a:latin typeface="Verdana" pitchFamily="34" charset="0"/>
              </a:rPr>
              <a:t>The coupled run (climatological  LAI) </a:t>
            </a:r>
            <a:r>
              <a:rPr lang="en-GB" dirty="0" smtClean="0">
                <a:latin typeface="Verdana" pitchFamily="34" charset="0"/>
              </a:rPr>
              <a:t>and the </a:t>
            </a:r>
            <a:r>
              <a:rPr lang="en-GB" dirty="0">
                <a:latin typeface="Verdana" pitchFamily="34" charset="0"/>
              </a:rPr>
              <a:t>LAI=0.15 </a:t>
            </a:r>
            <a:r>
              <a:rPr lang="en-GB" dirty="0" smtClean="0">
                <a:latin typeface="Verdana" pitchFamily="34" charset="0"/>
              </a:rPr>
              <a:t>run give</a:t>
            </a:r>
          </a:p>
          <a:p>
            <a:pPr>
              <a:lnSpc>
                <a:spcPts val="1800"/>
              </a:lnSpc>
            </a:pPr>
            <a:r>
              <a:rPr lang="en-GB" dirty="0" smtClean="0">
                <a:latin typeface="Verdana" pitchFamily="34" charset="0"/>
              </a:rPr>
              <a:t>Similar values of the friction velocity that are rather close to the prescribed values in the uncoupled run</a:t>
            </a:r>
            <a:endParaRPr lang="en-GB" dirty="0">
              <a:latin typeface="Verdana" pitchFamily="34" charset="0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" b="2061"/>
          <a:stretch>
            <a:fillRect/>
          </a:stretch>
        </p:blipFill>
        <p:spPr>
          <a:xfrm>
            <a:off x="317325" y="1088232"/>
            <a:ext cx="8402400" cy="4552950"/>
          </a:xfrm>
        </p:spPr>
      </p:pic>
    </p:spTree>
    <p:extLst>
      <p:ext uri="{BB962C8B-B14F-4D97-AF65-F5344CB8AC3E}">
        <p14:creationId xmlns:p14="http://schemas.microsoft.com/office/powerpoint/2010/main" val="7561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609600" y="1104899"/>
            <a:ext cx="7845631" cy="4927765"/>
          </a:xfrm>
        </p:spPr>
        <p:txBody>
          <a:bodyPr/>
          <a:lstStyle/>
          <a:p>
            <a:pPr>
              <a:lnSpc>
                <a:spcPct val="108000"/>
              </a:lnSpc>
            </a:pPr>
            <a:r>
              <a:rPr lang="en-US" altLang="en-US" sz="2400" dirty="0" smtClean="0"/>
              <a:t>“Standard” EC-Earth-SCM in coupled mode overestimates LHF during CASES99</a:t>
            </a:r>
            <a:endParaRPr lang="en-US" altLang="en-US" sz="2400" dirty="0"/>
          </a:p>
          <a:p>
            <a:pPr>
              <a:lnSpc>
                <a:spcPct val="108000"/>
              </a:lnSpc>
            </a:pPr>
            <a:r>
              <a:rPr lang="en-US" altLang="en-US" sz="2400" dirty="0" smtClean="0"/>
              <a:t>Possibly this is due to climatological value of LAI which is too high (the dying of grass)</a:t>
            </a:r>
            <a:endParaRPr lang="en-US" altLang="en-US" sz="2400" dirty="0"/>
          </a:p>
          <a:p>
            <a:pPr>
              <a:lnSpc>
                <a:spcPct val="108000"/>
              </a:lnSpc>
            </a:pPr>
            <a:r>
              <a:rPr lang="en-US" altLang="en-US" sz="2400" dirty="0" smtClean="0"/>
              <a:t>High LHF for coupled run leads to relatively shallow, cold and moist CBLSs</a:t>
            </a:r>
          </a:p>
          <a:p>
            <a:pPr>
              <a:lnSpc>
                <a:spcPct val="108000"/>
              </a:lnSpc>
            </a:pPr>
            <a:r>
              <a:rPr lang="en-US" altLang="en-US" sz="2400" dirty="0" smtClean="0"/>
              <a:t>Bias in LHF can be reduced by decreasing LAI to 0.15 (climatological value is 1.5)</a:t>
            </a:r>
            <a:endParaRPr lang="en-US" altLang="en-US" sz="2400" dirty="0"/>
          </a:p>
          <a:p>
            <a:pPr>
              <a:lnSpc>
                <a:spcPct val="108000"/>
              </a:lnSpc>
            </a:pPr>
            <a:r>
              <a:rPr lang="en-US" altLang="en-US" sz="2400" dirty="0" smtClean="0"/>
              <a:t>Effect on friction velocity is less pronounced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09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16" y="1138251"/>
            <a:ext cx="4942509" cy="4837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ldForumOuterC.jpg"/>
          <p:cNvPicPr>
            <a:picLocks noChangeAspect="1"/>
          </p:cNvPicPr>
          <p:nvPr/>
        </p:nvPicPr>
        <p:blipFill>
          <a:blip r:embed="rId2"/>
          <a:srcRect l="13964" t="1274" r="4352" b="19194"/>
          <a:stretch>
            <a:fillRect/>
          </a:stretch>
        </p:blipFill>
        <p:spPr>
          <a:xfrm>
            <a:off x="-101598" y="-16270"/>
            <a:ext cx="9753593" cy="73575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598" y="4876800"/>
            <a:ext cx="441959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M+ 1c regular"/>
                <a:cs typeface="M+ 1c regular"/>
              </a:rPr>
              <a:t>World Forum 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M+ 1c regular"/>
                <a:cs typeface="M+ 1c regular"/>
              </a:rPr>
              <a:t>The Hague, The Netherlands </a:t>
            </a:r>
            <a:br>
              <a:rPr lang="en-GB" sz="2400" dirty="0" smtClean="0">
                <a:solidFill>
                  <a:schemeClr val="bg1"/>
                </a:solidFill>
                <a:latin typeface="M+ 1c regular"/>
                <a:cs typeface="M+ 1c regular"/>
              </a:rPr>
            </a:br>
            <a:r>
              <a:rPr lang="en-GB" sz="2400" dirty="0" smtClean="0">
                <a:solidFill>
                  <a:schemeClr val="bg1"/>
                </a:solidFill>
                <a:latin typeface="M+ 1c regular"/>
                <a:cs typeface="M+ 1c regular"/>
              </a:rPr>
              <a:t>14-17 July 2014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598" y="2336800"/>
            <a:ext cx="3810000" cy="1207184"/>
          </a:xfrm>
        </p:spPr>
        <p:txBody>
          <a:bodyPr>
            <a:normAutofit fontScale="90000"/>
          </a:bodyPr>
          <a:lstStyle/>
          <a:p>
            <a:pPr algn="l"/>
            <a:r>
              <a:rPr lang="en-GB" sz="3111" dirty="0" smtClean="0">
                <a:solidFill>
                  <a:schemeClr val="bg1"/>
                </a:solidFill>
                <a:latin typeface="M+ 1c regular"/>
                <a:cs typeface="M+ 1c regular"/>
              </a:rPr>
              <a:t>7</a:t>
            </a:r>
            <a:r>
              <a:rPr lang="en-GB" sz="3111" baseline="30000" dirty="0" smtClean="0">
                <a:solidFill>
                  <a:schemeClr val="bg1"/>
                </a:solidFill>
                <a:latin typeface="M+ 1c regular"/>
                <a:cs typeface="M+ 1c regular"/>
              </a:rPr>
              <a:t>th </a:t>
            </a:r>
            <a:r>
              <a:rPr lang="en-GB" sz="3111" dirty="0" smtClean="0">
                <a:solidFill>
                  <a:schemeClr val="bg1"/>
                </a:solidFill>
                <a:latin typeface="M+ 1c regular"/>
                <a:cs typeface="M+ 1c regular"/>
              </a:rPr>
              <a:t>International </a:t>
            </a:r>
            <a:r>
              <a:rPr lang="en-GB" sz="3111" spc="-30" dirty="0" smtClean="0">
                <a:solidFill>
                  <a:schemeClr val="bg1"/>
                </a:solidFill>
                <a:latin typeface="M+ 1c regular"/>
                <a:cs typeface="M+ 1c regular"/>
              </a:rPr>
              <a:t>Scientific Conference </a:t>
            </a:r>
            <a:r>
              <a:rPr lang="en-GB" sz="3111" dirty="0" smtClean="0">
                <a:solidFill>
                  <a:schemeClr val="bg1"/>
                </a:solidFill>
                <a:latin typeface="M+ 1c regular"/>
                <a:cs typeface="M+ 1c regular"/>
              </a:rPr>
              <a:t>on the Global Energy and Water Cycle</a:t>
            </a:r>
            <a:r>
              <a:rPr lang="en-GB" dirty="0" smtClean="0">
                <a:latin typeface="M+ 1c regular"/>
                <a:cs typeface="M+ 1c regular"/>
              </a:rPr>
              <a:t/>
            </a:r>
            <a:br>
              <a:rPr lang="en-GB" dirty="0" smtClean="0">
                <a:latin typeface="M+ 1c regular"/>
                <a:cs typeface="M+ 1c regular"/>
              </a:rPr>
            </a:br>
            <a:endParaRPr lang="en-GB" sz="3556" dirty="0">
              <a:latin typeface="M+ 1c regular"/>
              <a:cs typeface="M+ 1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077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wfstairs.jpg"/>
          <p:cNvPicPr>
            <a:picLocks noChangeAspect="1"/>
          </p:cNvPicPr>
          <p:nvPr/>
        </p:nvPicPr>
        <p:blipFill>
          <a:blip r:embed="rId2"/>
          <a:srcRect t="5502"/>
          <a:stretch>
            <a:fillRect/>
          </a:stretch>
        </p:blipFill>
        <p:spPr>
          <a:xfrm>
            <a:off x="781050" y="1551675"/>
            <a:ext cx="2527300" cy="4944533"/>
          </a:xfrm>
          <a:prstGeom prst="rect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4561" y="258902"/>
            <a:ext cx="8081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M+ 1c regular"/>
                <a:cs typeface="M+ 1c regular"/>
              </a:rPr>
              <a:t>7</a:t>
            </a:r>
            <a:r>
              <a:rPr lang="en-GB" sz="2800" baseline="30000" dirty="0" smtClean="0">
                <a:solidFill>
                  <a:schemeClr val="bg2">
                    <a:lumMod val="50000"/>
                  </a:schemeClr>
                </a:solidFill>
                <a:latin typeface="M+ 1c regular"/>
                <a:cs typeface="M+ 1c regular"/>
              </a:rPr>
              <a:t>th </a:t>
            </a:r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M+ 1c regular"/>
                <a:cs typeface="M+ 1c regular"/>
              </a:rPr>
              <a:t>International </a:t>
            </a:r>
            <a:r>
              <a:rPr lang="en-GB" sz="2800" spc="-30" dirty="0" smtClean="0">
                <a:solidFill>
                  <a:schemeClr val="bg2">
                    <a:lumMod val="50000"/>
                  </a:schemeClr>
                </a:solidFill>
                <a:latin typeface="M+ 1c regular"/>
                <a:cs typeface="M+ 1c regular"/>
              </a:rPr>
              <a:t>Scientific Conference </a:t>
            </a:r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M+ 1c regular"/>
                <a:cs typeface="M+ 1c regular"/>
              </a:rPr>
              <a:t>on the Global Energy and Water Cycle</a:t>
            </a:r>
            <a:endParaRPr lang="en-GB" sz="2800" dirty="0" smtClean="0">
              <a:solidFill>
                <a:schemeClr val="bg2">
                  <a:lumMod val="50000"/>
                </a:schemeClr>
              </a:solidFill>
              <a:latin typeface="M+ 1c regular"/>
              <a:cs typeface="M+ 1c regula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88269" y="1450077"/>
            <a:ext cx="5537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M+ 1c regular"/>
                <a:cs typeface="M+ 1c regular"/>
              </a:rPr>
              <a:t>Conference format will be similar to the 2011 WCRP</a:t>
            </a:r>
          </a:p>
          <a:p>
            <a:endParaRPr lang="en-GB" dirty="0">
              <a:latin typeface="M+ 1c regular"/>
              <a:cs typeface="M+ 1c regular"/>
            </a:endParaRPr>
          </a:p>
          <a:p>
            <a:r>
              <a:rPr lang="en-GB" dirty="0" smtClean="0">
                <a:latin typeface="M+ 1c regular"/>
                <a:cs typeface="M+ 1c regular"/>
              </a:rPr>
              <a:t>Open Science Conference  </a:t>
            </a:r>
          </a:p>
          <a:p>
            <a:pPr marL="342900" indent="-342900">
              <a:buFont typeface="+mj-lt"/>
              <a:buAutoNum type="alphaLcPeriod"/>
            </a:pPr>
            <a:r>
              <a:rPr lang="en-GB" dirty="0" smtClean="0">
                <a:latin typeface="M+ 1c regular"/>
                <a:cs typeface="M+ 1c regular"/>
              </a:rPr>
              <a:t>Plenary with speakers</a:t>
            </a:r>
          </a:p>
          <a:p>
            <a:r>
              <a:rPr lang="en-GB" dirty="0">
                <a:latin typeface="M+ 1c regular"/>
                <a:cs typeface="M+ 1c regular"/>
              </a:rPr>
              <a:t> </a:t>
            </a:r>
            <a:r>
              <a:rPr lang="en-GB" dirty="0" smtClean="0">
                <a:latin typeface="M+ 1c regular"/>
                <a:cs typeface="M+ 1c regular"/>
              </a:rPr>
              <a:t>     (including Land-Atmosphere Interaction Session)</a:t>
            </a:r>
          </a:p>
          <a:p>
            <a:endParaRPr lang="en-GB" dirty="0">
              <a:latin typeface="M+ 1c regular"/>
              <a:cs typeface="M+ 1c regular"/>
            </a:endParaRPr>
          </a:p>
          <a:p>
            <a:pPr marL="342900" indent="-342900">
              <a:buAutoNum type="alphaLcPeriod" startAt="2"/>
            </a:pPr>
            <a:r>
              <a:rPr lang="en-GB" dirty="0" smtClean="0">
                <a:latin typeface="M+ 1c regular"/>
                <a:cs typeface="M+ 1c regular"/>
              </a:rPr>
              <a:t>Poster sessions</a:t>
            </a:r>
          </a:p>
          <a:p>
            <a:pPr marL="342900" indent="-342900">
              <a:buAutoNum type="alphaLcPeriod" startAt="2"/>
            </a:pPr>
            <a:endParaRPr lang="en-GB" dirty="0">
              <a:latin typeface="M+ 1c regular"/>
              <a:cs typeface="M+ 1c regular"/>
            </a:endParaRPr>
          </a:p>
          <a:p>
            <a:r>
              <a:rPr lang="en-GB" dirty="0" smtClean="0">
                <a:latin typeface="M+ 1c regular"/>
                <a:cs typeface="M+ 1c regular"/>
              </a:rPr>
              <a:t>Call for papers soon, see www.gewex.org</a:t>
            </a:r>
          </a:p>
          <a:p>
            <a:pPr marL="342900" indent="-342900">
              <a:buFont typeface="+mj-lt"/>
              <a:buAutoNum type="alphaLcPeriod"/>
            </a:pPr>
            <a:endParaRPr lang="en-GB" dirty="0" smtClean="0">
              <a:latin typeface="M+ 1c regular"/>
              <a:cs typeface="M+ 1c regular"/>
            </a:endParaRPr>
          </a:p>
          <a:p>
            <a:r>
              <a:rPr lang="en-GB" dirty="0" smtClean="0">
                <a:latin typeface="M+ 1c regular"/>
                <a:cs typeface="M+ 1c regular"/>
              </a:rPr>
              <a:t>The Conference will be followed by Pan-GEWEX and Pan-CLIVAR Meetings</a:t>
            </a:r>
          </a:p>
          <a:p>
            <a:pPr marL="342900" indent="-342900"/>
            <a:endParaRPr lang="en-GB" dirty="0" smtClean="0">
              <a:latin typeface="M+ 1c regular"/>
              <a:cs typeface="M+ 1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982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42" y="230188"/>
            <a:ext cx="8442796" cy="1272679"/>
          </a:xfrm>
        </p:spPr>
        <p:txBody>
          <a:bodyPr/>
          <a:lstStyle/>
          <a:p>
            <a:r>
              <a:rPr lang="en-US" altLang="en-US" dirty="0"/>
              <a:t>EC-Earth model </a:t>
            </a:r>
            <a:r>
              <a:rPr lang="en-US" altLang="en-US" dirty="0" smtClean="0"/>
              <a:t>strategy </a:t>
            </a:r>
            <a:br>
              <a:rPr lang="en-US" altLang="en-US" dirty="0" smtClean="0"/>
            </a:br>
            <a:r>
              <a:rPr lang="en-US" altLang="en-US" sz="1800" dirty="0" smtClean="0"/>
              <a:t>(Courtesy Wilco Hazeleger)</a:t>
            </a:r>
            <a:endParaRPr lang="en-US" altLang="en-US" sz="1800" dirty="0"/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38" y="1525588"/>
            <a:ext cx="8151812" cy="4799012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>
                <a:solidFill>
                  <a:schemeClr val="tx1"/>
                </a:solidFill>
              </a:rPr>
              <a:t>Use </a:t>
            </a:r>
            <a:r>
              <a:rPr lang="en-GB" altLang="en-US" dirty="0" smtClean="0">
                <a:solidFill>
                  <a:schemeClr val="tx1"/>
                </a:solidFill>
              </a:rPr>
              <a:t>leading weather </a:t>
            </a:r>
            <a:r>
              <a:rPr lang="en-GB" altLang="en-US" dirty="0">
                <a:solidFill>
                  <a:schemeClr val="tx1"/>
                </a:solidFill>
              </a:rPr>
              <a:t>prediction model: European Centre for Medium-Range Weather Forecasts (ECMWF) Forecast System </a:t>
            </a:r>
            <a:endParaRPr lang="en-GB" alt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…</a:t>
            </a:r>
            <a:r>
              <a:rPr lang="en-GB" altLang="en-US" dirty="0">
                <a:solidFill>
                  <a:schemeClr val="tx1"/>
                </a:solidFill>
              </a:rPr>
              <a:t>and build into Earth System prediction </a:t>
            </a:r>
            <a:r>
              <a:rPr lang="en-GB" altLang="en-US" dirty="0" smtClean="0">
                <a:solidFill>
                  <a:schemeClr val="tx1"/>
                </a:solidFill>
              </a:rPr>
              <a:t>system</a:t>
            </a:r>
            <a:endParaRPr lang="en-GB" altLang="en-US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GB" altLang="en-US" dirty="0">
                <a:solidFill>
                  <a:schemeClr val="tx1"/>
                </a:solidFill>
              </a:rPr>
              <a:t>Bridge the gap between weather forecasting and climate projections (‘seamless’) </a:t>
            </a:r>
          </a:p>
          <a:p>
            <a:pPr lvl="1">
              <a:buFont typeface="Wingdings" pitchFamily="2" charset="2"/>
              <a:buChar char="§"/>
            </a:pPr>
            <a:r>
              <a:rPr lang="en-GB" altLang="en-US" dirty="0">
                <a:solidFill>
                  <a:schemeClr val="tx1"/>
                </a:solidFill>
              </a:rPr>
              <a:t>Continuous development/updates</a:t>
            </a:r>
          </a:p>
          <a:p>
            <a:pPr lvl="1">
              <a:buFont typeface="Wingdings" pitchFamily="2" charset="2"/>
              <a:buChar char="§"/>
            </a:pPr>
            <a:r>
              <a:rPr lang="en-GB" altLang="en-US" dirty="0">
                <a:solidFill>
                  <a:schemeClr val="tx1"/>
                </a:solidFill>
              </a:rPr>
              <a:t>Share resources &amp; data with national and international partners</a:t>
            </a:r>
          </a:p>
          <a:p>
            <a:pPr lvl="1">
              <a:buFont typeface="Wingdings" pitchFamily="2" charset="2"/>
              <a:buChar char="§"/>
            </a:pPr>
            <a:endParaRPr lang="en-GB" altLang="en-US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sym typeface="Wingdings" pitchFamily="2" charset="2"/>
              </a:rPr>
              <a:t> (Re)forecasts, projections, science questions 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47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2" name="Picture 2" descr="Logo_EC Earth_d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2619375"/>
            <a:ext cx="4373563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63" name="Oval 3"/>
          <p:cNvSpPr>
            <a:spLocks noChangeArrowheads="1"/>
          </p:cNvSpPr>
          <p:nvPr/>
        </p:nvSpPr>
        <p:spPr bwMode="auto">
          <a:xfrm>
            <a:off x="1993900" y="1733550"/>
            <a:ext cx="4195763" cy="908050"/>
          </a:xfrm>
          <a:prstGeom prst="ellipse">
            <a:avLst/>
          </a:prstGeom>
          <a:solidFill>
            <a:srgbClr val="00FF00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dirty="0">
                <a:ea typeface="ＭＳ Ｐゴシック" pitchFamily="80" charset="-128"/>
              </a:rPr>
              <a:t>The Netherlands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400" dirty="0">
                <a:ea typeface="ＭＳ Ｐゴシック" pitchFamily="80" charset="-128"/>
              </a:rPr>
              <a:t>KNMI, U Utrecht, WUR, VU. SARA</a:t>
            </a:r>
          </a:p>
        </p:txBody>
      </p:sp>
      <p:sp>
        <p:nvSpPr>
          <p:cNvPr id="450564" name="Oval 4"/>
          <p:cNvSpPr>
            <a:spLocks noChangeArrowheads="1"/>
          </p:cNvSpPr>
          <p:nvPr/>
        </p:nvSpPr>
        <p:spPr bwMode="auto">
          <a:xfrm>
            <a:off x="111125" y="3589338"/>
            <a:ext cx="1984375" cy="909637"/>
          </a:xfrm>
          <a:prstGeom prst="ellipse">
            <a:avLst/>
          </a:prstGeom>
          <a:solidFill>
            <a:srgbClr val="00FF00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>
                <a:ea typeface="ＭＳ Ｐゴシック" pitchFamily="80" charset="-128"/>
              </a:rPr>
              <a:t>Portugal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400">
                <a:ea typeface="ＭＳ Ｐゴシック" pitchFamily="80" charset="-128"/>
              </a:rPr>
              <a:t>IM, U Lisbon</a:t>
            </a:r>
          </a:p>
        </p:txBody>
      </p:sp>
      <p:sp>
        <p:nvSpPr>
          <p:cNvPr id="450565" name="Oval 5"/>
          <p:cNvSpPr>
            <a:spLocks noChangeArrowheads="1"/>
          </p:cNvSpPr>
          <p:nvPr/>
        </p:nvSpPr>
        <p:spPr bwMode="auto">
          <a:xfrm>
            <a:off x="204788" y="4537075"/>
            <a:ext cx="3825875" cy="1209675"/>
          </a:xfrm>
          <a:prstGeom prst="ellipse">
            <a:avLst/>
          </a:prstGeom>
          <a:solidFill>
            <a:srgbClr val="00FF00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>
                <a:ea typeface="ＭＳ Ｐゴシック" pitchFamily="80" charset="-128"/>
              </a:rPr>
              <a:t>Sweden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400">
                <a:ea typeface="ＭＳ Ｐゴシック" pitchFamily="80" charset="-128"/>
              </a:rPr>
              <a:t>SMHI, Lund U, Stockholm U, IRV</a:t>
            </a:r>
          </a:p>
        </p:txBody>
      </p:sp>
      <p:sp>
        <p:nvSpPr>
          <p:cNvPr id="450566" name="Oval 6"/>
          <p:cNvSpPr>
            <a:spLocks noChangeArrowheads="1"/>
          </p:cNvSpPr>
          <p:nvPr/>
        </p:nvSpPr>
        <p:spPr bwMode="auto">
          <a:xfrm>
            <a:off x="4278313" y="4797425"/>
            <a:ext cx="2093912" cy="909638"/>
          </a:xfrm>
          <a:prstGeom prst="ellipse">
            <a:avLst/>
          </a:prstGeom>
          <a:solidFill>
            <a:srgbClr val="00FF00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>
                <a:ea typeface="ＭＳ Ｐゴシック" pitchFamily="80" charset="-128"/>
              </a:rPr>
              <a:t>Belgium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400">
                <a:ea typeface="ＭＳ Ｐゴシック" pitchFamily="80" charset="-128"/>
              </a:rPr>
              <a:t>UCL</a:t>
            </a:r>
          </a:p>
        </p:txBody>
      </p:sp>
      <p:sp>
        <p:nvSpPr>
          <p:cNvPr id="450567" name="Oval 7"/>
          <p:cNvSpPr>
            <a:spLocks noChangeArrowheads="1"/>
          </p:cNvSpPr>
          <p:nvPr/>
        </p:nvSpPr>
        <p:spPr bwMode="auto">
          <a:xfrm>
            <a:off x="3981450" y="4005263"/>
            <a:ext cx="2500313" cy="909637"/>
          </a:xfrm>
          <a:prstGeom prst="ellipse">
            <a:avLst/>
          </a:prstGeom>
          <a:solidFill>
            <a:srgbClr val="00FF00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>
                <a:ea typeface="ＭＳ Ｐゴシック" pitchFamily="80" charset="-128"/>
              </a:rPr>
              <a:t>Spain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400">
                <a:ea typeface="ＭＳ Ｐゴシック" pitchFamily="80" charset="-128"/>
              </a:rPr>
              <a:t>AEMET, BSC, IC3</a:t>
            </a:r>
          </a:p>
        </p:txBody>
      </p:sp>
      <p:sp>
        <p:nvSpPr>
          <p:cNvPr id="450568" name="Oval 8"/>
          <p:cNvSpPr>
            <a:spLocks noChangeArrowheads="1"/>
          </p:cNvSpPr>
          <p:nvPr/>
        </p:nvSpPr>
        <p:spPr bwMode="auto">
          <a:xfrm>
            <a:off x="0" y="2430463"/>
            <a:ext cx="2465388" cy="909637"/>
          </a:xfrm>
          <a:prstGeom prst="ellipse">
            <a:avLst/>
          </a:prstGeom>
          <a:solidFill>
            <a:srgbClr val="00FF00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>
                <a:ea typeface="ＭＳ Ｐゴシック" pitchFamily="80" charset="-128"/>
              </a:rPr>
              <a:t>Denmark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400">
                <a:ea typeface="ＭＳ Ｐゴシック" pitchFamily="80" charset="-128"/>
              </a:rPr>
              <a:t>DMI, Univ Copenh</a:t>
            </a:r>
          </a:p>
        </p:txBody>
      </p:sp>
      <p:sp>
        <p:nvSpPr>
          <p:cNvPr id="450569" name="Oval 9"/>
          <p:cNvSpPr>
            <a:spLocks noChangeArrowheads="1"/>
          </p:cNvSpPr>
          <p:nvPr/>
        </p:nvSpPr>
        <p:spPr bwMode="auto">
          <a:xfrm>
            <a:off x="6011863" y="2003425"/>
            <a:ext cx="2139950" cy="1209675"/>
          </a:xfrm>
          <a:prstGeom prst="ellipse">
            <a:avLst/>
          </a:prstGeom>
          <a:solidFill>
            <a:srgbClr val="00FF00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>
                <a:ea typeface="ＭＳ Ｐゴシック" pitchFamily="80" charset="-128"/>
              </a:rPr>
              <a:t>Ireland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400">
                <a:ea typeface="ＭＳ Ｐゴシック" pitchFamily="80" charset="-128"/>
              </a:rPr>
              <a:t>MetEireann, UCD, ICHEC</a:t>
            </a:r>
          </a:p>
        </p:txBody>
      </p:sp>
      <p:sp>
        <p:nvSpPr>
          <p:cNvPr id="450570" name="Oval 10"/>
          <p:cNvSpPr>
            <a:spLocks noChangeArrowheads="1"/>
          </p:cNvSpPr>
          <p:nvPr/>
        </p:nvSpPr>
        <p:spPr bwMode="auto">
          <a:xfrm>
            <a:off x="6581775" y="3141663"/>
            <a:ext cx="2562225" cy="909637"/>
          </a:xfrm>
          <a:prstGeom prst="ellipse">
            <a:avLst/>
          </a:prstGeom>
          <a:solidFill>
            <a:srgbClr val="00FF00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>
                <a:solidFill>
                  <a:schemeClr val="folHlink"/>
                </a:solidFill>
                <a:ea typeface="ＭＳ Ｐゴシック" pitchFamily="80" charset="-128"/>
              </a:rPr>
              <a:t>Switzerland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400">
                <a:solidFill>
                  <a:schemeClr val="folHlink"/>
                </a:solidFill>
                <a:ea typeface="ＭＳ Ｐゴシック" pitchFamily="80" charset="-128"/>
              </a:rPr>
              <a:t>ETHZ, C2SM</a:t>
            </a:r>
          </a:p>
        </p:txBody>
      </p:sp>
      <p:sp>
        <p:nvSpPr>
          <p:cNvPr id="450571" name="Oval 11"/>
          <p:cNvSpPr>
            <a:spLocks noChangeArrowheads="1"/>
          </p:cNvSpPr>
          <p:nvPr/>
        </p:nvSpPr>
        <p:spPr bwMode="auto">
          <a:xfrm>
            <a:off x="6516688" y="4005263"/>
            <a:ext cx="2139950" cy="909637"/>
          </a:xfrm>
          <a:prstGeom prst="ellipse">
            <a:avLst/>
          </a:prstGeom>
          <a:solidFill>
            <a:srgbClr val="00FF00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>
                <a:ea typeface="ＭＳ Ｐゴシック" pitchFamily="80" charset="-128"/>
              </a:rPr>
              <a:t>Norway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400">
                <a:ea typeface="ＭＳ Ｐゴシック" pitchFamily="80" charset="-128"/>
              </a:rPr>
              <a:t>NTNU, Bjerkn. C.</a:t>
            </a:r>
          </a:p>
        </p:txBody>
      </p:sp>
      <p:sp>
        <p:nvSpPr>
          <p:cNvPr id="450572" name="Oval 12"/>
          <p:cNvSpPr>
            <a:spLocks noChangeArrowheads="1"/>
          </p:cNvSpPr>
          <p:nvPr/>
        </p:nvSpPr>
        <p:spPr bwMode="auto">
          <a:xfrm>
            <a:off x="6151563" y="4868863"/>
            <a:ext cx="2092325" cy="1209675"/>
          </a:xfrm>
          <a:prstGeom prst="ellipse">
            <a:avLst/>
          </a:prstGeom>
          <a:solidFill>
            <a:srgbClr val="00FF00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>
                <a:ea typeface="ＭＳ Ｐゴシック" pitchFamily="80" charset="-128"/>
              </a:rPr>
              <a:t>Italy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400">
                <a:ea typeface="ＭＳ Ｐゴシック" pitchFamily="80" charset="-128"/>
              </a:rPr>
              <a:t>ICTP,CNR, ENEA</a:t>
            </a:r>
          </a:p>
        </p:txBody>
      </p:sp>
      <p:sp>
        <p:nvSpPr>
          <p:cNvPr id="45057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EC-Earth consortium</a:t>
            </a:r>
          </a:p>
        </p:txBody>
      </p:sp>
      <p:sp>
        <p:nvSpPr>
          <p:cNvPr id="450575" name="Oval 15"/>
          <p:cNvSpPr>
            <a:spLocks noChangeArrowheads="1"/>
          </p:cNvSpPr>
          <p:nvPr/>
        </p:nvSpPr>
        <p:spPr bwMode="auto">
          <a:xfrm>
            <a:off x="2765425" y="5399088"/>
            <a:ext cx="2093913" cy="909637"/>
          </a:xfrm>
          <a:prstGeom prst="ellipse">
            <a:avLst/>
          </a:prstGeom>
          <a:solidFill>
            <a:srgbClr val="00FF00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>
                <a:ea typeface="ＭＳ Ｐゴシック" pitchFamily="80" charset="-128"/>
              </a:rPr>
              <a:t>Germany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400">
                <a:ea typeface="ＭＳ Ｐゴシック" pitchFamily="80" charset="-128"/>
              </a:rPr>
              <a:t>IFM/GEOMAR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78087" y="1065560"/>
            <a:ext cx="90407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400" dirty="0">
                <a:ea typeface="ＭＳ Ｐゴシック" pitchFamily="80" charset="-128"/>
              </a:rPr>
              <a:t>Steering group: W. Hazeleger (KNMI, chair), C. Jones (SMHI), J. </a:t>
            </a:r>
            <a:r>
              <a:rPr lang="en-GB" altLang="en-US" sz="1400" dirty="0" err="1">
                <a:ea typeface="ＭＳ Ｐゴシック" pitchFamily="80" charset="-128"/>
              </a:rPr>
              <a:t>Hesselbjerg</a:t>
            </a:r>
            <a:r>
              <a:rPr lang="en-GB" altLang="en-US" sz="1400" dirty="0">
                <a:ea typeface="ＭＳ Ｐゴシック" pitchFamily="80" charset="-128"/>
              </a:rPr>
              <a:t>, Christensen (DMI), R. McGrath (Met </a:t>
            </a:r>
            <a:r>
              <a:rPr lang="en-GB" altLang="en-US" sz="1400" dirty="0" err="1">
                <a:ea typeface="ＭＳ Ｐゴシック" pitchFamily="80" charset="-128"/>
              </a:rPr>
              <a:t>Eireann</a:t>
            </a:r>
            <a:r>
              <a:rPr lang="en-GB" altLang="en-US" sz="1400" dirty="0">
                <a:ea typeface="ＭＳ Ｐゴシック" pitchFamily="80" charset="-128"/>
              </a:rPr>
              <a:t>), P. </a:t>
            </a:r>
            <a:r>
              <a:rPr lang="en-GB" altLang="en-US" sz="1400" dirty="0" err="1">
                <a:ea typeface="ＭＳ Ｐゴシック" pitchFamily="80" charset="-128"/>
              </a:rPr>
              <a:t>Viterbo</a:t>
            </a:r>
            <a:r>
              <a:rPr lang="en-GB" altLang="en-US" sz="1400" dirty="0">
                <a:ea typeface="ＭＳ Ｐゴシック" pitchFamily="80" charset="-128"/>
              </a:rPr>
              <a:t> (IM), E. C. Rodriguez (AEMET), A. </a:t>
            </a:r>
            <a:r>
              <a:rPr lang="en-GB" altLang="en-US" sz="1400" dirty="0" err="1">
                <a:ea typeface="ＭＳ Ｐゴシック" pitchFamily="80" charset="-128"/>
              </a:rPr>
              <a:t>Provenzale</a:t>
            </a:r>
            <a:r>
              <a:rPr lang="en-GB" altLang="en-US" sz="1400" dirty="0">
                <a:ea typeface="ＭＳ Ｐゴシック" pitchFamily="80" charset="-128"/>
              </a:rPr>
              <a:t> (CNR)  observer E. </a:t>
            </a:r>
            <a:r>
              <a:rPr lang="en-GB" altLang="en-US" sz="1400" dirty="0" err="1">
                <a:ea typeface="ＭＳ Ｐゴシック" pitchFamily="80" charset="-128"/>
              </a:rPr>
              <a:t>Kallen</a:t>
            </a:r>
            <a:r>
              <a:rPr lang="en-GB" altLang="en-US" sz="1400" dirty="0">
                <a:ea typeface="ＭＳ Ｐゴシック" pitchFamily="80" charset="-128"/>
              </a:rPr>
              <a:t> (ECMWF), NEMO-representative</a:t>
            </a:r>
          </a:p>
        </p:txBody>
      </p:sp>
    </p:spTree>
    <p:extLst>
      <p:ext uri="{BB962C8B-B14F-4D97-AF65-F5344CB8AC3E}">
        <p14:creationId xmlns:p14="http://schemas.microsoft.com/office/powerpoint/2010/main" val="5149738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EC-Earth v3.0 model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609600" y="1104900"/>
            <a:ext cx="7836975" cy="3324524"/>
          </a:xfrm>
        </p:spPr>
        <p:txBody>
          <a:bodyPr/>
          <a:lstStyle/>
          <a:p>
            <a:pPr>
              <a:lnSpc>
                <a:spcPct val="108000"/>
              </a:lnSpc>
            </a:pPr>
            <a:r>
              <a:rPr lang="en-US" altLang="en-US" sz="2400" dirty="0" smtClean="0"/>
              <a:t>Atmosphere</a:t>
            </a:r>
            <a:r>
              <a:rPr lang="en-US" altLang="en-US" sz="2400" dirty="0"/>
              <a:t>: ECMWF </a:t>
            </a:r>
            <a:r>
              <a:rPr lang="en-US" altLang="en-US" sz="2400" dirty="0" smtClean="0"/>
              <a:t>SFS 4: IFS </a:t>
            </a:r>
            <a:r>
              <a:rPr lang="en-US" altLang="en-US" sz="2400" dirty="0"/>
              <a:t>cycle36r4 </a:t>
            </a:r>
            <a:r>
              <a:rPr lang="en-US" altLang="en-US" sz="2400" dirty="0" smtClean="0"/>
              <a:t>(physics </a:t>
            </a:r>
            <a:r>
              <a:rPr lang="en-US" altLang="en-US" sz="2400" dirty="0"/>
              <a:t>only</a:t>
            </a:r>
            <a:r>
              <a:rPr lang="en-US" altLang="en-US" sz="2400" dirty="0" smtClean="0"/>
              <a:t>)</a:t>
            </a:r>
            <a:endParaRPr lang="en-US" altLang="en-US" sz="2400" dirty="0"/>
          </a:p>
          <a:p>
            <a:pPr>
              <a:lnSpc>
                <a:spcPct val="108000"/>
              </a:lnSpc>
            </a:pPr>
            <a:r>
              <a:rPr lang="en-US" altLang="en-US" sz="2400" dirty="0"/>
              <a:t>Ocean: NEMO V3 </a:t>
            </a:r>
            <a:r>
              <a:rPr lang="en-US" altLang="en-US" sz="2400" dirty="0" smtClean="0"/>
              <a:t>(physics </a:t>
            </a:r>
            <a:r>
              <a:rPr lang="en-US" altLang="en-US" sz="2400" dirty="0"/>
              <a:t>only</a:t>
            </a:r>
            <a:r>
              <a:rPr lang="en-US" altLang="en-US" sz="2400" dirty="0" smtClean="0"/>
              <a:t>)</a:t>
            </a:r>
            <a:endParaRPr lang="en-US" altLang="en-US" sz="2400" dirty="0"/>
          </a:p>
          <a:p>
            <a:pPr>
              <a:lnSpc>
                <a:spcPct val="108000"/>
              </a:lnSpc>
            </a:pPr>
            <a:r>
              <a:rPr lang="en-US" altLang="en-US" sz="2400" dirty="0"/>
              <a:t>Sea ice: LIM2 Louvain la </a:t>
            </a:r>
            <a:r>
              <a:rPr lang="en-US" altLang="en-US" sz="2400" dirty="0" err="1"/>
              <a:t>Neuve</a:t>
            </a:r>
            <a:r>
              <a:rPr lang="en-US" altLang="en-US" sz="2400" dirty="0"/>
              <a:t> ice </a:t>
            </a:r>
            <a:r>
              <a:rPr lang="en-US" altLang="en-US" sz="2400" dirty="0" smtClean="0"/>
              <a:t>model</a:t>
            </a:r>
            <a:endParaRPr lang="en-US" altLang="en-US" sz="2400" dirty="0"/>
          </a:p>
          <a:p>
            <a:pPr>
              <a:lnSpc>
                <a:spcPct val="108000"/>
              </a:lnSpc>
            </a:pPr>
            <a:r>
              <a:rPr lang="en-US" altLang="en-US" sz="2400" dirty="0"/>
              <a:t>Land: </a:t>
            </a:r>
            <a:r>
              <a:rPr lang="en-US" altLang="en-US" sz="2400" dirty="0" smtClean="0"/>
              <a:t>H-TESSEL</a:t>
            </a:r>
            <a:endParaRPr lang="en-US" altLang="en-US" sz="2400" dirty="0"/>
          </a:p>
          <a:p>
            <a:pPr>
              <a:lnSpc>
                <a:spcPct val="108000"/>
              </a:lnSpc>
            </a:pPr>
            <a:r>
              <a:rPr lang="en-US" altLang="en-US" sz="2400" dirty="0"/>
              <a:t>Coupler: OASIS3</a:t>
            </a:r>
          </a:p>
          <a:p>
            <a:pPr>
              <a:lnSpc>
                <a:spcPct val="108000"/>
              </a:lnSpc>
            </a:pPr>
            <a:r>
              <a:rPr lang="en-US" altLang="en-US" sz="2400" dirty="0" smtClean="0"/>
              <a:t>L91 vertical layers</a:t>
            </a:r>
          </a:p>
          <a:p>
            <a:pPr>
              <a:lnSpc>
                <a:spcPct val="108000"/>
              </a:lnSpc>
            </a:pPr>
            <a:r>
              <a:rPr lang="en-US" altLang="en-US" sz="2400" dirty="0" smtClean="0"/>
              <a:t>Usually run on T</a:t>
            </a:r>
            <a:r>
              <a:rPr lang="en-US" altLang="en-US" sz="2400" baseline="-25000" dirty="0" smtClean="0"/>
              <a:t>L</a:t>
            </a:r>
            <a:r>
              <a:rPr lang="en-US" altLang="en-US" sz="2400" dirty="0" smtClean="0"/>
              <a:t> 255 horizontal resolution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937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EC-Earth Single Column Model (</a:t>
            </a:r>
            <a:r>
              <a:rPr lang="en-GB" dirty="0" smtClean="0">
                <a:solidFill>
                  <a:srgbClr val="FF0000"/>
                </a:solidFill>
              </a:rPr>
              <a:t>SCM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609600" y="1104900"/>
            <a:ext cx="7836975" cy="3324524"/>
          </a:xfrm>
        </p:spPr>
        <p:txBody>
          <a:bodyPr/>
          <a:lstStyle/>
          <a:p>
            <a:pPr>
              <a:lnSpc>
                <a:spcPct val="108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Atmosphere</a:t>
            </a:r>
            <a:r>
              <a:rPr lang="en-US" altLang="en-US" sz="2400" dirty="0">
                <a:solidFill>
                  <a:srgbClr val="FF0000"/>
                </a:solidFill>
              </a:rPr>
              <a:t>: ECMWF </a:t>
            </a:r>
            <a:r>
              <a:rPr lang="en-US" altLang="en-US" sz="2400" dirty="0" smtClean="0">
                <a:solidFill>
                  <a:srgbClr val="FF0000"/>
                </a:solidFill>
              </a:rPr>
              <a:t>SFS 4: IFS </a:t>
            </a:r>
            <a:r>
              <a:rPr lang="en-US" altLang="en-US" sz="2400" dirty="0">
                <a:solidFill>
                  <a:srgbClr val="FF0000"/>
                </a:solidFill>
              </a:rPr>
              <a:t>cycle36r4 </a:t>
            </a:r>
            <a:r>
              <a:rPr lang="en-US" altLang="en-US" sz="2400" dirty="0" smtClean="0">
                <a:solidFill>
                  <a:srgbClr val="FF0000"/>
                </a:solidFill>
              </a:rPr>
              <a:t>(physics </a:t>
            </a:r>
            <a:r>
              <a:rPr lang="en-US" altLang="en-US" sz="2400" dirty="0">
                <a:solidFill>
                  <a:srgbClr val="FF0000"/>
                </a:solidFill>
              </a:rPr>
              <a:t>only</a:t>
            </a:r>
            <a:r>
              <a:rPr lang="en-US" altLang="en-US" sz="2400" dirty="0" smtClean="0">
                <a:solidFill>
                  <a:srgbClr val="FF0000"/>
                </a:solidFill>
              </a:rPr>
              <a:t>)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108000"/>
              </a:lnSpc>
            </a:pPr>
            <a:r>
              <a:rPr lang="en-US" altLang="en-US" sz="2400" dirty="0"/>
              <a:t>Ocean: NEMO V3 </a:t>
            </a:r>
            <a:r>
              <a:rPr lang="en-US" altLang="en-US" sz="2400" dirty="0" smtClean="0"/>
              <a:t>(physics </a:t>
            </a:r>
            <a:r>
              <a:rPr lang="en-US" altLang="en-US" sz="2400" dirty="0"/>
              <a:t>only</a:t>
            </a:r>
            <a:r>
              <a:rPr lang="en-US" altLang="en-US" sz="2400" dirty="0" smtClean="0"/>
              <a:t>)</a:t>
            </a:r>
            <a:endParaRPr lang="en-US" altLang="en-US" sz="2400" dirty="0"/>
          </a:p>
          <a:p>
            <a:pPr>
              <a:lnSpc>
                <a:spcPct val="108000"/>
              </a:lnSpc>
            </a:pPr>
            <a:r>
              <a:rPr lang="en-US" altLang="en-US" sz="2400" dirty="0"/>
              <a:t>Sea ice: LIM2 Louvain la </a:t>
            </a:r>
            <a:r>
              <a:rPr lang="en-US" altLang="en-US" sz="2400" dirty="0" err="1"/>
              <a:t>Neuve</a:t>
            </a:r>
            <a:r>
              <a:rPr lang="en-US" altLang="en-US" sz="2400" dirty="0"/>
              <a:t> ice </a:t>
            </a:r>
            <a:r>
              <a:rPr lang="en-US" altLang="en-US" sz="2400" dirty="0" smtClean="0"/>
              <a:t>model</a:t>
            </a:r>
            <a:endParaRPr lang="en-US" altLang="en-US" sz="2400" dirty="0"/>
          </a:p>
          <a:p>
            <a:pPr>
              <a:lnSpc>
                <a:spcPct val="108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Land: </a:t>
            </a:r>
            <a:r>
              <a:rPr lang="en-US" altLang="en-US" sz="2400" dirty="0" smtClean="0">
                <a:solidFill>
                  <a:srgbClr val="FF0000"/>
                </a:solidFill>
              </a:rPr>
              <a:t>H-TESSEL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108000"/>
              </a:lnSpc>
            </a:pPr>
            <a:r>
              <a:rPr lang="en-US" altLang="en-US" sz="2400" dirty="0"/>
              <a:t>Coupler: OASIS3</a:t>
            </a:r>
          </a:p>
          <a:p>
            <a:pPr>
              <a:lnSpc>
                <a:spcPct val="108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L91 vertical layers</a:t>
            </a:r>
          </a:p>
          <a:p>
            <a:pPr>
              <a:lnSpc>
                <a:spcPct val="108000"/>
              </a:lnSpc>
            </a:pPr>
            <a:r>
              <a:rPr lang="en-US" altLang="en-US" sz="2400" dirty="0" smtClean="0"/>
              <a:t>Usually run on T</a:t>
            </a:r>
            <a:r>
              <a:rPr lang="en-US" altLang="en-US" sz="2400" baseline="-25000" dirty="0" smtClean="0"/>
              <a:t>L</a:t>
            </a:r>
            <a:r>
              <a:rPr lang="en-US" altLang="en-US" sz="2400" dirty="0" smtClean="0"/>
              <a:t> 255 horizontal resolution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28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3 experiments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609600" y="1104900"/>
            <a:ext cx="7836975" cy="3324524"/>
          </a:xfrm>
        </p:spPr>
        <p:txBody>
          <a:bodyPr/>
          <a:lstStyle/>
          <a:p>
            <a:pPr marL="0" indent="0">
              <a:lnSpc>
                <a:spcPct val="108000"/>
              </a:lnSpc>
              <a:buNone/>
            </a:pPr>
            <a:endParaRPr lang="en-US" altLang="en-US" sz="2400" dirty="0" smtClean="0"/>
          </a:p>
          <a:p>
            <a:pPr>
              <a:lnSpc>
                <a:spcPct val="108000"/>
              </a:lnSpc>
            </a:pPr>
            <a:r>
              <a:rPr lang="en-GB" altLang="en-US" sz="2400" dirty="0" smtClean="0"/>
              <a:t>Uncoupled (</a:t>
            </a:r>
            <a:r>
              <a:rPr lang="en-GB" altLang="en-US" sz="2400" dirty="0" err="1" smtClean="0"/>
              <a:t>uc</a:t>
            </a:r>
            <a:r>
              <a:rPr lang="en-GB" altLang="en-US" sz="2400" dirty="0" smtClean="0"/>
              <a:t>): prescribed surface fluxes (stage 1)</a:t>
            </a:r>
            <a:endParaRPr lang="en-US" altLang="en-US" sz="2400" dirty="0"/>
          </a:p>
          <a:p>
            <a:pPr>
              <a:lnSpc>
                <a:spcPct val="108000"/>
              </a:lnSpc>
            </a:pPr>
            <a:r>
              <a:rPr lang="en-US" altLang="en-US" sz="2400" dirty="0" smtClean="0"/>
              <a:t>Coupled (co): with climatological LAI (~1.5)</a:t>
            </a:r>
          </a:p>
          <a:p>
            <a:pPr>
              <a:lnSpc>
                <a:spcPct val="108000"/>
              </a:lnSpc>
            </a:pPr>
            <a:r>
              <a:rPr lang="en-US" altLang="en-US" sz="2400" dirty="0" smtClean="0"/>
              <a:t>LAI=0.15: with reduced LAI (~0.15)</a:t>
            </a:r>
          </a:p>
        </p:txBody>
      </p:sp>
      <p:sp>
        <p:nvSpPr>
          <p:cNvPr id="2" name="Left Brace 1"/>
          <p:cNvSpPr/>
          <p:nvPr/>
        </p:nvSpPr>
        <p:spPr>
          <a:xfrm>
            <a:off x="381000" y="2228850"/>
            <a:ext cx="257175" cy="857250"/>
          </a:xfrm>
          <a:prstGeom prst="leftBrac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3350" y="2657475"/>
            <a:ext cx="28575" cy="2047875"/>
          </a:xfrm>
          <a:prstGeom prst="straightConnector1">
            <a:avLst/>
          </a:prstGeom>
          <a:ln w="1587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2" idx="1"/>
          </p:cNvCxnSpPr>
          <p:nvPr/>
        </p:nvCxnSpPr>
        <p:spPr>
          <a:xfrm>
            <a:off x="133350" y="2657475"/>
            <a:ext cx="24765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1925" y="4705350"/>
            <a:ext cx="933450" cy="0"/>
          </a:xfrm>
          <a:prstGeom prst="line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14450" y="4362450"/>
            <a:ext cx="678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dirty="0" smtClean="0">
                <a:latin typeface="Verdana" pitchFamily="34" charset="0"/>
              </a:rPr>
              <a:t>Soil moisture and soil temperature provide by a </a:t>
            </a:r>
            <a:r>
              <a:rPr lang="en-GB" dirty="0" err="1" smtClean="0">
                <a:latin typeface="Verdana" pitchFamily="34" charset="0"/>
              </a:rPr>
              <a:t>spinup</a:t>
            </a:r>
            <a:r>
              <a:rPr lang="en-GB" dirty="0" smtClean="0">
                <a:latin typeface="Verdana" pitchFamily="34" charset="0"/>
              </a:rPr>
              <a:t> run using H-TESSEL (IFS cy37r3)</a:t>
            </a:r>
          </a:p>
        </p:txBody>
      </p:sp>
    </p:spTree>
    <p:extLst>
      <p:ext uri="{BB962C8B-B14F-4D97-AF65-F5344CB8AC3E}">
        <p14:creationId xmlns:p14="http://schemas.microsoft.com/office/powerpoint/2010/main" val="20111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" b="2061"/>
          <a:stretch>
            <a:fillRect/>
          </a:stretch>
        </p:blipFill>
        <p:spPr>
          <a:xfrm>
            <a:off x="450675" y="992982"/>
            <a:ext cx="8402400" cy="45529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791650"/>
          </a:xfrm>
        </p:spPr>
        <p:txBody>
          <a:bodyPr/>
          <a:lstStyle/>
          <a:p>
            <a:r>
              <a:rPr lang="en-GB" dirty="0" smtClean="0"/>
              <a:t>Results 1: surface energy budget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7525" y="5476875"/>
            <a:ext cx="83015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Reference Coupled run overestimates latent heat flux strongly</a:t>
            </a:r>
          </a:p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Reducing LAI to 0.15 improves latent heat flux considerably (Larry </a:t>
            </a:r>
            <a:r>
              <a:rPr lang="en-GB" sz="1400" dirty="0" err="1" smtClean="0">
                <a:latin typeface="Verdana" pitchFamily="34" charset="0"/>
              </a:rPr>
              <a:t>Mahrt</a:t>
            </a:r>
            <a:r>
              <a:rPr lang="en-GB" sz="1400" dirty="0" smtClean="0">
                <a:latin typeface="Verdana" pitchFamily="34" charset="0"/>
              </a:rPr>
              <a:t>: “grass is dead”)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400425" y="4410076"/>
            <a:ext cx="0" cy="1066799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334000" y="4391025"/>
            <a:ext cx="0" cy="1085850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3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7418" y="194563"/>
            <a:ext cx="8934438" cy="1288646"/>
          </a:xfrm>
        </p:spPr>
        <p:txBody>
          <a:bodyPr/>
          <a:lstStyle/>
          <a:p>
            <a:pPr algn="ctr"/>
            <a:r>
              <a:rPr lang="en-GB" dirty="0"/>
              <a:t>s</a:t>
            </a:r>
            <a:r>
              <a:rPr lang="en-GB" dirty="0" smtClean="0"/>
              <a:t>oil moisture in spin-up run</a:t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</a:rPr>
              <a:t>Does soil respond to fast to atmospheric controls?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67000" y="4057650"/>
            <a:ext cx="714375" cy="1419225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105275" y="4143375"/>
            <a:ext cx="1228725" cy="1333500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" b="497"/>
          <a:stretch>
            <a:fillRect/>
          </a:stretch>
        </p:blipFill>
        <p:spPr>
          <a:xfrm>
            <a:off x="-358950" y="1210449"/>
            <a:ext cx="8402400" cy="4552950"/>
          </a:xfrm>
        </p:spPr>
      </p:pic>
      <p:sp>
        <p:nvSpPr>
          <p:cNvPr id="9" name="TextBox 8"/>
          <p:cNvSpPr txBox="1"/>
          <p:nvPr/>
        </p:nvSpPr>
        <p:spPr>
          <a:xfrm>
            <a:off x="7658100" y="3358545"/>
            <a:ext cx="13906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Soil moisture well above wilting point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296150" y="3750960"/>
            <a:ext cx="295275" cy="0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81450" y="5858902"/>
            <a:ext cx="3817071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Prolonged drought during summer 1999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619751" y="4248151"/>
            <a:ext cx="33336" cy="1610751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72566" y="1190966"/>
            <a:ext cx="54714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Soil moisture reservoir refilled because of </a:t>
            </a:r>
            <a:r>
              <a:rPr lang="en-GB" sz="1400" dirty="0" err="1" smtClean="0">
                <a:latin typeface="Verdana" pitchFamily="34" charset="0"/>
              </a:rPr>
              <a:t>september</a:t>
            </a:r>
            <a:r>
              <a:rPr lang="en-GB" sz="1400" dirty="0" smtClean="0">
                <a:latin typeface="Verdana" pitchFamily="34" charset="0"/>
              </a:rPr>
              <a:t> rains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238875" y="1514131"/>
            <a:ext cx="47625" cy="676619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3425" y="4810125"/>
            <a:ext cx="6457950" cy="0"/>
          </a:xfrm>
          <a:prstGeom prst="line">
            <a:avLst/>
          </a:prstGeom>
          <a:ln w="158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03221" y="4668294"/>
            <a:ext cx="1326004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Wilting point</a:t>
            </a:r>
          </a:p>
        </p:txBody>
      </p:sp>
    </p:spTree>
    <p:extLst>
      <p:ext uri="{BB962C8B-B14F-4D97-AF65-F5344CB8AC3E}">
        <p14:creationId xmlns:p14="http://schemas.microsoft.com/office/powerpoint/2010/main" val="20522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Hypothesis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8660" y="1538314"/>
            <a:ext cx="0" cy="409575"/>
          </a:xfrm>
          <a:prstGeom prst="straightConnector1">
            <a:avLst/>
          </a:prstGeom>
          <a:ln w="1587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4373" y="1538314"/>
            <a:ext cx="219075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8185" y="1943153"/>
            <a:ext cx="655496" cy="0"/>
          </a:xfrm>
          <a:prstGeom prst="line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4887" y="1357341"/>
            <a:ext cx="54377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dirty="0" smtClean="0">
                <a:latin typeface="Verdana" pitchFamily="34" charset="0"/>
              </a:rPr>
              <a:t>Prolonged dry period during summer of 1999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40519" y="1762861"/>
            <a:ext cx="18541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dirty="0" smtClean="0">
                <a:latin typeface="Verdana" pitchFamily="34" charset="0"/>
              </a:rPr>
              <a:t>Dying of grass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3681" y="1786306"/>
            <a:ext cx="41461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Root soil moisture approaches wilting point </a:t>
            </a:r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5539816" y="1947889"/>
            <a:ext cx="882729" cy="0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4825" y="1028084"/>
            <a:ext cx="1730089" cy="329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400" dirty="0" smtClean="0">
                <a:latin typeface="Verdana" pitchFamily="34" charset="0"/>
              </a:rPr>
              <a:t>In reality: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312417" y="2100257"/>
            <a:ext cx="0" cy="324373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76221" y="2441732"/>
            <a:ext cx="25827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No regeneration of grass </a:t>
            </a:r>
          </a:p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in wet September/October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381875" y="2995730"/>
            <a:ext cx="0" cy="310689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06166" y="3306419"/>
            <a:ext cx="5488583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Low LAI and thus low evapotranspiration during CASES99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8185" y="3749528"/>
            <a:ext cx="1665841" cy="329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400" dirty="0" smtClean="0">
                <a:latin typeface="Verdana" pitchFamily="34" charset="0"/>
              </a:rPr>
              <a:t>In Model: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21776" y="4102693"/>
            <a:ext cx="54377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dirty="0" smtClean="0">
                <a:latin typeface="Verdana" pitchFamily="34" charset="0"/>
              </a:rPr>
              <a:t>Prolonged dry period during summer of 1999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785810" y="4253416"/>
            <a:ext cx="219075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81046" y="4265183"/>
            <a:ext cx="0" cy="409575"/>
          </a:xfrm>
          <a:prstGeom prst="straightConnector1">
            <a:avLst/>
          </a:prstGeom>
          <a:ln w="1587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88413" y="4674757"/>
            <a:ext cx="466725" cy="1"/>
          </a:xfrm>
          <a:prstGeom prst="line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265445" y="4513175"/>
            <a:ext cx="41461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Root soil moisture approaches wilting point 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5498364" y="4663215"/>
            <a:ext cx="432165" cy="0"/>
          </a:xfrm>
          <a:prstGeom prst="line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940451" y="4533628"/>
            <a:ext cx="3054298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Reduction of evapotranspiration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183636" y="4836340"/>
            <a:ext cx="0" cy="232361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792609" y="5068701"/>
            <a:ext cx="30396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(Partial) refill of root zone soil </a:t>
            </a:r>
          </a:p>
          <a:p>
            <a:pPr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m</a:t>
            </a:r>
            <a:r>
              <a:rPr lang="en-GB" sz="1400" dirty="0" smtClean="0">
                <a:latin typeface="Verdana" pitchFamily="34" charset="0"/>
              </a:rPr>
              <a:t>oisture during wet September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00621" y="5886993"/>
            <a:ext cx="60433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High climatological LAI and evapotranspiration during CASES99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029450" y="5576304"/>
            <a:ext cx="0" cy="310689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19100" y="3629584"/>
            <a:ext cx="857564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5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2401</TotalTime>
  <Words>754</Words>
  <Application>Microsoft Office PowerPoint</Application>
  <PresentationFormat>On-screen Show (4:3)</PresentationFormat>
  <Paragraphs>115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Wageningen UR</vt:lpstr>
      <vt:lpstr>Preliminary experiences with the EC-Earth single column model for DICE</vt:lpstr>
      <vt:lpstr>EC-Earth model strategy  (Courtesy Wilco Hazeleger)</vt:lpstr>
      <vt:lpstr>EC-Earth consortium</vt:lpstr>
      <vt:lpstr>EC-Earth v3.0 model</vt:lpstr>
      <vt:lpstr>EC-Earth Single Column Model (SCM)</vt:lpstr>
      <vt:lpstr>3 experiments</vt:lpstr>
      <vt:lpstr>Results 1: surface energy budget</vt:lpstr>
      <vt:lpstr>soil moisture in spin-up run Does soil respond to fast to atmospheric controls?</vt:lpstr>
      <vt:lpstr>Hypothesis</vt:lpstr>
      <vt:lpstr>Results 2: Profiles of potential temperature</vt:lpstr>
      <vt:lpstr>Results 3: Profiles of specific humidity</vt:lpstr>
      <vt:lpstr>Results 4: evolution of PBL</vt:lpstr>
      <vt:lpstr>Results 4: evolution of PBL</vt:lpstr>
      <vt:lpstr>Conclusion</vt:lpstr>
      <vt:lpstr>Thank you!</vt:lpstr>
      <vt:lpstr>7th International Scientific Conference on the Global Energy and Water Cycle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Holtslag, Bert</cp:lastModifiedBy>
  <cp:revision>300</cp:revision>
  <dcterms:created xsi:type="dcterms:W3CDTF">2011-09-29T08:30:03Z</dcterms:created>
  <dcterms:modified xsi:type="dcterms:W3CDTF">2013-10-15T06:12:14Z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