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1" r:id="rId3"/>
    <p:sldMasterId id="2147483653" r:id="rId4"/>
  </p:sldMasterIdLst>
  <p:notesMasterIdLst>
    <p:notesMasterId r:id="rId12"/>
  </p:notesMasterIdLst>
  <p:handoutMasterIdLst>
    <p:handoutMasterId r:id="rId13"/>
  </p:handoutMasterIdLst>
  <p:sldIdLst>
    <p:sldId id="333" r:id="rId5"/>
    <p:sldId id="334" r:id="rId6"/>
    <p:sldId id="336" r:id="rId7"/>
    <p:sldId id="335" r:id="rId8"/>
    <p:sldId id="337" r:id="rId9"/>
    <p:sldId id="338" r:id="rId10"/>
    <p:sldId id="339" r:id="rId11"/>
  </p:sldIdLst>
  <p:sldSz cx="9144000" cy="6858000" type="screen4x3"/>
  <p:notesSz cx="6669088" cy="9926638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1pPr>
    <a:lvl2pPr marL="742950" indent="-28575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2pPr>
    <a:lvl3pPr marL="1143000" indent="-228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3pPr>
    <a:lvl4pPr marL="1600200" indent="-228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4pPr>
    <a:lvl5pPr marL="2057400" indent="-228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FF"/>
    <a:srgbClr val="0080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76"/>
        <p:guide pos="2117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26" tIns="45313" rIns="90626" bIns="45313" numCol="1" anchor="t" anchorCtr="0" compatLnSpc="1">
            <a:prstTxWarp prst="textNoShape">
              <a:avLst/>
            </a:prstTxWarp>
          </a:bodyPr>
          <a:lstStyle>
            <a:lvl1pPr defTabSz="444500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26" tIns="45313" rIns="90626" bIns="45313" numCol="1" anchor="t" anchorCtr="0" compatLnSpc="1">
            <a:prstTxWarp prst="textNoShape">
              <a:avLst/>
            </a:prstTxWarp>
          </a:bodyPr>
          <a:lstStyle>
            <a:lvl1pPr algn="r" defTabSz="444500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26" tIns="45313" rIns="90626" bIns="45313" numCol="1" anchor="b" anchorCtr="0" compatLnSpc="1">
            <a:prstTxWarp prst="textNoShape">
              <a:avLst/>
            </a:prstTxWarp>
          </a:bodyPr>
          <a:lstStyle>
            <a:lvl1pPr defTabSz="444500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26" tIns="45313" rIns="90626" bIns="45313" numCol="1" anchor="b" anchorCtr="0" compatLnSpc="1">
            <a:prstTxWarp prst="textNoShape">
              <a:avLst/>
            </a:prstTxWarp>
          </a:bodyPr>
          <a:lstStyle>
            <a:lvl1pPr algn="r" defTabSz="444500">
              <a:defRPr sz="1200">
                <a:solidFill>
                  <a:srgbClr val="FFFFFF"/>
                </a:solidFill>
              </a:defRPr>
            </a:lvl1pPr>
          </a:lstStyle>
          <a:p>
            <a:fld id="{705A9874-0EFB-4DDB-B750-119E5248321C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881313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983" tIns="46383" rIns="90983" bIns="46383" numCol="1" anchor="t" anchorCtr="0" compatLnSpc="1">
            <a:prstTxWarp prst="textNoShape">
              <a:avLst/>
            </a:prstTxWarp>
          </a:bodyPr>
          <a:lstStyle>
            <a:lvl1pPr defTabSz="444500">
              <a:lnSpc>
                <a:spcPct val="100000"/>
              </a:lnSpc>
              <a:buClrTx/>
              <a:buFontTx/>
              <a:buNone/>
              <a:tabLst>
                <a:tab pos="717550" algn="l"/>
                <a:tab pos="1435100" algn="l"/>
                <a:tab pos="2152650" algn="l"/>
                <a:tab pos="28702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dt"/>
          </p:nvPr>
        </p:nvSpPr>
        <p:spPr bwMode="auto">
          <a:xfrm>
            <a:off x="3778250" y="0"/>
            <a:ext cx="2882900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983" tIns="46383" rIns="90983" bIns="46383" numCol="1" anchor="t" anchorCtr="0" compatLnSpc="1">
            <a:prstTxWarp prst="textNoShape">
              <a:avLst/>
            </a:prstTxWarp>
          </a:bodyPr>
          <a:lstStyle>
            <a:lvl1pPr algn="r" defTabSz="444500">
              <a:lnSpc>
                <a:spcPct val="100000"/>
              </a:lnSpc>
              <a:buClrTx/>
              <a:buFontTx/>
              <a:buNone/>
              <a:tabLst>
                <a:tab pos="717550" algn="l"/>
                <a:tab pos="1435100" algn="l"/>
                <a:tab pos="2152650" algn="l"/>
                <a:tab pos="28702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6152" name="Rectangle 8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52488" y="742950"/>
            <a:ext cx="4957762" cy="37179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53" name="Rectangle 9"/>
          <p:cNvSpPr>
            <a:spLocks noGrp="1" noChangeArrowheads="1"/>
          </p:cNvSpPr>
          <p:nvPr>
            <p:ph type="body"/>
          </p:nvPr>
        </p:nvSpPr>
        <p:spPr bwMode="auto">
          <a:xfrm>
            <a:off x="666750" y="4714875"/>
            <a:ext cx="5330825" cy="4460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983" tIns="46383" rIns="90983" bIns="46383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/>
          </p:nvPr>
        </p:nvSpPr>
        <p:spPr bwMode="auto">
          <a:xfrm>
            <a:off x="0" y="9428163"/>
            <a:ext cx="2881313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983" tIns="46383" rIns="90983" bIns="46383" numCol="1" anchor="b" anchorCtr="0" compatLnSpc="1">
            <a:prstTxWarp prst="textNoShape">
              <a:avLst/>
            </a:prstTxWarp>
          </a:bodyPr>
          <a:lstStyle>
            <a:lvl1pPr defTabSz="444500">
              <a:lnSpc>
                <a:spcPct val="100000"/>
              </a:lnSpc>
              <a:buClrTx/>
              <a:buFontTx/>
              <a:buNone/>
              <a:tabLst>
                <a:tab pos="717550" algn="l"/>
                <a:tab pos="1435100" algn="l"/>
                <a:tab pos="2152650" algn="l"/>
                <a:tab pos="28702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3778250" y="9428163"/>
            <a:ext cx="2882900" cy="48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983" tIns="46383" rIns="90983" bIns="46383" numCol="1" anchor="b" anchorCtr="0" compatLnSpc="1">
            <a:prstTxWarp prst="textNoShape">
              <a:avLst/>
            </a:prstTxWarp>
          </a:bodyPr>
          <a:lstStyle>
            <a:lvl1pPr algn="r" defTabSz="444500">
              <a:lnSpc>
                <a:spcPct val="100000"/>
              </a:lnSpc>
              <a:buClrTx/>
              <a:buFontTx/>
              <a:buNone/>
              <a:tabLst>
                <a:tab pos="717550" algn="l"/>
                <a:tab pos="1435100" algn="l"/>
                <a:tab pos="2152650" algn="l"/>
                <a:tab pos="28702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fld id="{0951DB1F-0631-4C89-A4F3-26BD87ACD26B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48488" y="347663"/>
            <a:ext cx="1730375" cy="6169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47663"/>
            <a:ext cx="5043488" cy="6169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773238"/>
            <a:ext cx="3386138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91138" y="1773238"/>
            <a:ext cx="3387725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48488" y="347663"/>
            <a:ext cx="1730375" cy="6169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47663"/>
            <a:ext cx="5043488" cy="6169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4E2BDFE-101D-49DA-A7B6-06E6A09E88F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0A50D21-80D0-472D-BF34-117F6559EE2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B79D23B-6BBB-48B2-861E-9275C104556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4519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5425" cy="4519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D1C74F8-9032-4A9B-86F6-6B2EE93B72F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9815AD3-009C-4356-BF98-1B991167D5F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CDE0ABE-8844-449F-AFDD-E9C0047E553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E1333E8-FB10-4722-B22E-691B36FA8E7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7C2D904-9F52-4D7D-9578-17CC68BE0A2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C4FF67F-4732-4BD4-85F9-5A606F76885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3F0E4D9-6355-4E5C-BC09-6CACF75EE37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273050"/>
            <a:ext cx="2055812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5038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33D0D03-532D-4538-8FB5-32CF1AFAEE7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71FE1E-6E70-40BE-A20B-5DEBDDE643A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5FAA95-6F00-4D0D-8900-45E642C447E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15F7D0-0338-4049-9FA9-CE324E3A43D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57C2C4-AC52-48EC-916D-AB277D8441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50CE30-ECD3-4F6B-8891-C8291912070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AA110D-AE3D-4F34-B27A-1C2951660C4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773238"/>
            <a:ext cx="3386138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91138" y="1773238"/>
            <a:ext cx="3387725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634DA9-03C5-4808-A040-E7DD1A12D4D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7D35B-A35B-4848-8095-2D00D01A8B5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3D3BF-0453-40B8-97AF-66F64AD07FA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5CB202-2D12-45A1-9FFB-1D75A70D84C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13B30E-DE53-4ABD-9CE5-F13241F3CBF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47663"/>
            <a:ext cx="6926263" cy="1363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773238"/>
            <a:ext cx="6926263" cy="4743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323850" y="6553200"/>
            <a:ext cx="2887663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FFFFFF"/>
                </a:solidFill>
              </a:defRPr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sldNum="0" hdr="0" dt="0"/>
  <p:txStyles>
    <p:titleStyle>
      <a:lvl1pPr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2pPr>
      <a:lvl3pPr marL="11430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3pPr>
      <a:lvl4pPr marL="16002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4pPr>
      <a:lvl5pPr marL="20574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5pPr>
      <a:lvl6pPr marL="25146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6pPr>
      <a:lvl7pPr marL="29718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7pPr>
      <a:lvl8pPr marL="34290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8pPr>
      <a:lvl9pPr marL="38862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9pPr>
    </p:titleStyle>
    <p:bodyStyle>
      <a:lvl1pPr marL="342900" indent="-342900" algn="l" defTabSz="449263" rtl="0" fontAlgn="base">
        <a:lnSpc>
          <a:spcPct val="84000"/>
        </a:lnSpc>
        <a:spcBef>
          <a:spcPts val="1050"/>
        </a:spcBef>
        <a:spcAft>
          <a:spcPts val="10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47663"/>
            <a:ext cx="6926263" cy="1363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773238"/>
            <a:ext cx="6926263" cy="4743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323850" y="6553200"/>
            <a:ext cx="2887663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r>
              <a:rPr lang="en-GB"/>
              <a:t>© Crown copyright   Met Office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dt="0"/>
  <p:txStyles>
    <p:titleStyle>
      <a:lvl1pPr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2pPr>
      <a:lvl3pPr marL="11430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3pPr>
      <a:lvl4pPr marL="16002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4pPr>
      <a:lvl5pPr marL="20574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5pPr>
      <a:lvl6pPr marL="25146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6pPr>
      <a:lvl7pPr marL="29718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7pPr>
      <a:lvl8pPr marL="34290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8pPr>
      <a:lvl9pPr marL="3886200" indent="-228600" algn="l" defTabSz="449263" rtl="0" fontAlgn="base">
        <a:lnSpc>
          <a:spcPct val="7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FFFFFF"/>
          </a:solidFill>
          <a:latin typeface="Arial" charset="0"/>
          <a:ea typeface="Lucida Sans Unicode" pitchFamily="34" charset="0"/>
          <a:cs typeface="Lucida Sans Unicode" pitchFamily="34" charset="0"/>
        </a:defRPr>
      </a:lvl9pPr>
    </p:titleStyle>
    <p:bodyStyle>
      <a:lvl1pPr marL="342900" indent="-342900" algn="l" defTabSz="449263" rtl="0" fontAlgn="base">
        <a:lnSpc>
          <a:spcPct val="84000"/>
        </a:lnSpc>
        <a:spcBef>
          <a:spcPts val="1050"/>
        </a:spcBef>
        <a:spcAft>
          <a:spcPts val="10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lnSpc>
          <a:spcPct val="84000"/>
        </a:lnSpc>
        <a:spcBef>
          <a:spcPts val="875"/>
        </a:spcBef>
        <a:spcAft>
          <a:spcPts val="8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7250" cy="46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9144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fld id="{0AEC1E14-FAEE-40A4-81F7-01BDE2960700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3250" cy="1138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3250" cy="4519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Arial" charset="0"/>
        </a:defRPr>
      </a:lvl2pPr>
      <a:lvl3pPr marL="11430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Arial" charset="0"/>
        </a:defRPr>
      </a:lvl3pPr>
      <a:lvl4pPr marL="16002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Arial" charset="0"/>
        </a:defRPr>
      </a:lvl4pPr>
      <a:lvl5pPr marL="20574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Arial" charset="0"/>
        </a:defRPr>
      </a:lvl5pPr>
      <a:lvl6pPr marL="25146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Arial" charset="0"/>
        </a:defRPr>
      </a:lvl6pPr>
      <a:lvl7pPr marL="29718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Arial" charset="0"/>
        </a:defRPr>
      </a:lvl7pPr>
      <a:lvl8pPr marL="34290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Arial" charset="0"/>
        </a:defRPr>
      </a:lvl8pPr>
      <a:lvl9pPr marL="38862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fontAlgn="base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2pPr>
      <a:lvl3pPr marL="1143000" indent="-228600" algn="l" defTabSz="449263" rtl="0" fontAlgn="base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3pPr>
      <a:lvl4pPr marL="1600200" indent="-228600" algn="l" defTabSz="449263" rtl="0" fontAlgn="base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050" name="Group 30"/>
          <p:cNvGrpSpPr>
            <a:grpSpLocks/>
          </p:cNvGrpSpPr>
          <p:nvPr userDrawn="1"/>
        </p:nvGrpSpPr>
        <p:grpSpPr bwMode="auto">
          <a:xfrm>
            <a:off x="7092950" y="9525"/>
            <a:ext cx="2025650" cy="1474788"/>
            <a:chOff x="0" y="0"/>
            <a:chExt cx="1835" cy="1246"/>
          </a:xfrm>
        </p:grpSpPr>
        <p:grpSp>
          <p:nvGrpSpPr>
            <p:cNvPr id="130051" name="Group 31"/>
            <p:cNvGrpSpPr>
              <a:grpSpLocks/>
            </p:cNvGrpSpPr>
            <p:nvPr/>
          </p:nvGrpSpPr>
          <p:grpSpPr bwMode="auto">
            <a:xfrm>
              <a:off x="0" y="0"/>
              <a:ext cx="1835" cy="657"/>
              <a:chOff x="0" y="0"/>
              <a:chExt cx="1835" cy="657"/>
            </a:xfrm>
          </p:grpSpPr>
          <p:pic>
            <p:nvPicPr>
              <p:cNvPr id="130052" name="Picture 32"/>
              <p:cNvPicPr>
                <a:picLocks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821" y="171"/>
                <a:ext cx="1014" cy="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0053" name="Picture 33"/>
              <p:cNvPicPr>
                <a:picLocks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0" y="0"/>
                <a:ext cx="719" cy="6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5609" name="Rectangle 34"/>
            <p:cNvSpPr>
              <a:spLocks/>
            </p:cNvSpPr>
            <p:nvPr/>
          </p:nvSpPr>
          <p:spPr bwMode="auto">
            <a:xfrm>
              <a:off x="40" y="685"/>
              <a:ext cx="1776" cy="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defTabSz="456348">
                <a:lnSpc>
                  <a:spcPct val="100000"/>
                </a:lnSpc>
                <a:spcBef>
                  <a:spcPts val="775"/>
                </a:spcBef>
                <a:buClrTx/>
                <a:buSzTx/>
                <a:buFontTx/>
                <a:buNone/>
                <a:defRPr/>
              </a:pPr>
              <a:r>
                <a:rPr lang="en-US" sz="1300">
                  <a:solidFill>
                    <a:srgbClr val="000000"/>
                  </a:solidFill>
                  <a:ea typeface="ＭＳ Ｐゴシック" pitchFamily="34" charset="-128"/>
                  <a:cs typeface="Arial" charset="0"/>
                  <a:sym typeface="Arial" charset="0"/>
                </a:rPr>
                <a:t>Joint Weather and Climate</a:t>
              </a:r>
              <a:br>
                <a:rPr lang="en-US" sz="1300">
                  <a:solidFill>
                    <a:srgbClr val="000000"/>
                  </a:solidFill>
                  <a:ea typeface="ＭＳ Ｐゴシック" pitchFamily="34" charset="-128"/>
                  <a:cs typeface="Arial" charset="0"/>
                  <a:sym typeface="Arial" charset="0"/>
                </a:rPr>
              </a:br>
              <a:r>
                <a:rPr lang="en-US" sz="1300">
                  <a:solidFill>
                    <a:srgbClr val="000000"/>
                  </a:solidFill>
                  <a:ea typeface="ＭＳ Ｐゴシック" pitchFamily="34" charset="-128"/>
                  <a:cs typeface="Arial" charset="0"/>
                  <a:sym typeface="Arial" charset="0"/>
                </a:rPr>
                <a:t>Research Programme</a:t>
              </a:r>
              <a:br>
                <a:rPr lang="en-US" sz="1300">
                  <a:solidFill>
                    <a:srgbClr val="000000"/>
                  </a:solidFill>
                  <a:ea typeface="ＭＳ Ｐゴシック" pitchFamily="34" charset="-128"/>
                  <a:cs typeface="Arial" charset="0"/>
                  <a:sym typeface="Arial" charset="0"/>
                </a:rPr>
              </a:br>
              <a:r>
                <a:rPr lang="en-US" sz="1300">
                  <a:solidFill>
                    <a:srgbClr val="000000"/>
                  </a:solidFill>
                  <a:ea typeface="ＭＳ Ｐゴシック" pitchFamily="34" charset="-128"/>
                  <a:cs typeface="Arial" charset="0"/>
                  <a:sym typeface="Arial" charset="0"/>
                </a:rPr>
                <a:t> </a:t>
              </a:r>
              <a:r>
                <a:rPr lang="en-US" sz="800">
                  <a:solidFill>
                    <a:srgbClr val="000000"/>
                  </a:solidFill>
                  <a:ea typeface="ＭＳ Ｐゴシック" pitchFamily="34" charset="-128"/>
                  <a:cs typeface="Arial" charset="0"/>
                  <a:sym typeface="Arial" charset="0"/>
                </a:rPr>
                <a:t>A partnership in climate research </a:t>
              </a:r>
            </a:p>
          </p:txBody>
        </p:sp>
        <p:sp>
          <p:nvSpPr>
            <p:cNvPr id="25610" name="Line 35"/>
            <p:cNvSpPr>
              <a:spLocks noChangeShapeType="1"/>
            </p:cNvSpPr>
            <p:nvPr/>
          </p:nvSpPr>
          <p:spPr bwMode="auto">
            <a:xfrm>
              <a:off x="22" y="653"/>
              <a:ext cx="1798" cy="1"/>
            </a:xfrm>
            <a:prstGeom prst="line">
              <a:avLst/>
            </a:prstGeom>
            <a:noFill/>
            <a:ln w="19050">
              <a:solidFill>
                <a:srgbClr val="132647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914400">
                <a:lnSpc>
                  <a:spcPct val="80000"/>
                </a:lnSpc>
                <a:spcBef>
                  <a:spcPct val="35000"/>
                </a:spcBef>
                <a:spcAft>
                  <a:spcPct val="35000"/>
                </a:spcAft>
                <a:buClrTx/>
                <a:buSzTx/>
                <a:buFontTx/>
                <a:buChar char="•"/>
                <a:defRPr/>
              </a:pPr>
              <a:endParaRPr lang="en-US" sz="2000">
                <a:solidFill>
                  <a:srgbClr val="000000"/>
                </a:solidFill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5611" name="Line 36"/>
            <p:cNvSpPr>
              <a:spLocks noChangeShapeType="1"/>
            </p:cNvSpPr>
            <p:nvPr/>
          </p:nvSpPr>
          <p:spPr bwMode="auto">
            <a:xfrm>
              <a:off x="755" y="47"/>
              <a:ext cx="1" cy="557"/>
            </a:xfrm>
            <a:prstGeom prst="line">
              <a:avLst/>
            </a:prstGeom>
            <a:noFill/>
            <a:ln w="19050">
              <a:solidFill>
                <a:srgbClr val="132647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914400">
                <a:lnSpc>
                  <a:spcPct val="80000"/>
                </a:lnSpc>
                <a:spcBef>
                  <a:spcPct val="35000"/>
                </a:spcBef>
                <a:spcAft>
                  <a:spcPct val="35000"/>
                </a:spcAft>
                <a:buClrTx/>
                <a:buSzTx/>
                <a:buFontTx/>
                <a:buChar char="•"/>
                <a:defRPr/>
              </a:pPr>
              <a:endParaRPr lang="en-US" sz="2000">
                <a:solidFill>
                  <a:srgbClr val="000000"/>
                </a:solidFill>
                <a:ea typeface="ＭＳ Ｐゴシック" pitchFamily="34" charset="-128"/>
                <a:cs typeface="+mn-cs"/>
              </a:endParaRPr>
            </a:p>
          </p:txBody>
        </p:sp>
      </p:grpSp>
      <p:sp>
        <p:nvSpPr>
          <p:cNvPr id="13005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69" tIns="45635" rIns="91269" bIns="4563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3005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69" tIns="45635" rIns="91269" bIns="456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269" tIns="45635" rIns="91269" bIns="45635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rgbClr val="000000"/>
                </a:solidFill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269" tIns="45635" rIns="91269" bIns="45635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rgbClr val="000000"/>
                </a:solidFill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1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269" tIns="45635" rIns="91269" bIns="4563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rgbClr val="000000"/>
                </a:solidFill>
                <a:ea typeface="+mn-ea"/>
              </a:defRPr>
            </a:lvl1pPr>
          </a:lstStyle>
          <a:p>
            <a:fld id="{4C72A1FD-004E-47D0-9123-D18EBABFE79E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34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34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34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34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34" charset="-128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39825" indent="-22701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597025" indent="-2270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2638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09838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67038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4238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1438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0" y="1447800"/>
            <a:ext cx="8763000" cy="5358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chemeClr val="tx1"/>
                </a:solidFill>
              </a:rPr>
              <a:t>DICE workshop summary: 14th to 16th October 2013 </a:t>
            </a:r>
          </a:p>
          <a:p>
            <a:r>
              <a:rPr lang="en-GB" sz="1600" b="1" dirty="0" smtClean="0">
                <a:solidFill>
                  <a:schemeClr val="tx1"/>
                </a:solidFill>
              </a:rPr>
              <a:t>****UNDER CONSTRUCTION**** </a:t>
            </a:r>
          </a:p>
          <a:p>
            <a:r>
              <a:rPr lang="en-GB" sz="1600" b="1" dirty="0">
                <a:solidFill>
                  <a:schemeClr val="tx1"/>
                </a:solidFill>
              </a:rPr>
              <a:t>Future plans for work on the existing DICE case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Adrian to investigate revisions to the forcing  particularly for the winds and probably involving running a </a:t>
            </a:r>
            <a:r>
              <a:rPr lang="en-GB" sz="1600" dirty="0" err="1" smtClean="0">
                <a:solidFill>
                  <a:schemeClr val="tx1"/>
                </a:solidFill>
              </a:rPr>
              <a:t>mesoscale</a:t>
            </a:r>
            <a:r>
              <a:rPr lang="en-GB" sz="1600" dirty="0" smtClean="0">
                <a:solidFill>
                  <a:schemeClr val="tx1"/>
                </a:solidFill>
              </a:rPr>
              <a:t> simulations for the period to derive the </a:t>
            </a:r>
            <a:r>
              <a:rPr lang="en-GB" sz="1600" dirty="0" err="1" smtClean="0">
                <a:solidFill>
                  <a:schemeClr val="tx1"/>
                </a:solidFill>
              </a:rPr>
              <a:t>geostrophic</a:t>
            </a:r>
            <a:r>
              <a:rPr lang="en-GB" sz="1600" dirty="0" smtClean="0">
                <a:solidFill>
                  <a:schemeClr val="tx1"/>
                </a:solidFill>
              </a:rPr>
              <a:t> wind and compare with forcing derived from budget analysis </a:t>
            </a:r>
          </a:p>
          <a:p>
            <a:pPr lvl="1"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hopefully produce revised LS forcing by end 2013 </a:t>
            </a:r>
          </a:p>
          <a:p>
            <a:pPr>
              <a:buFont typeface="Arial" pitchFamily="34" charset="0"/>
              <a:buChar char="•"/>
            </a:pPr>
            <a:endParaRPr lang="en-GB" sz="16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Agree a set of surface characteristics (</a:t>
            </a:r>
            <a:r>
              <a:rPr lang="en-GB" sz="1600" dirty="0" err="1" smtClean="0">
                <a:solidFill>
                  <a:schemeClr val="tx1"/>
                </a:solidFill>
              </a:rPr>
              <a:t>eg</a:t>
            </a:r>
            <a:r>
              <a:rPr lang="en-GB" sz="1600" dirty="0" smtClean="0">
                <a:solidFill>
                  <a:schemeClr val="tx1"/>
                </a:solidFill>
              </a:rPr>
              <a:t> treatment of LAI, bare soil, etc) to try and better constrain evaporation in LSMs </a:t>
            </a:r>
          </a:p>
          <a:p>
            <a:pPr lvl="1"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Group discussion needed on how best to do this (during GLASS panel meeting this week?) </a:t>
            </a:r>
          </a:p>
          <a:p>
            <a:pPr lvl="1"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reach consensus and complete new stage 1a runs by </a:t>
            </a:r>
            <a:r>
              <a:rPr lang="en-GB" sz="1600" b="1" dirty="0" smtClean="0">
                <a:solidFill>
                  <a:schemeClr val="tx1"/>
                </a:solidFill>
              </a:rPr>
              <a:t>end 2013</a:t>
            </a:r>
            <a:r>
              <a:rPr lang="en-GB" sz="1600" dirty="0" smtClean="0">
                <a:solidFill>
                  <a:schemeClr val="tx1"/>
                </a:solidFill>
              </a:rPr>
              <a:t>? </a:t>
            </a:r>
          </a:p>
          <a:p>
            <a:pPr>
              <a:buFont typeface="Arial" pitchFamily="34" charset="0"/>
              <a:buChar char="•"/>
            </a:pPr>
            <a:endParaRPr lang="en-GB" sz="16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Adrian to make observations for DICE period available on website to allow participants to continue their own analysis </a:t>
            </a:r>
          </a:p>
          <a:p>
            <a:pPr lvl="1"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what about all the submitted data? (not clear </a:t>
            </a:r>
            <a:r>
              <a:rPr lang="en-GB" sz="1600" dirty="0" err="1" smtClean="0">
                <a:solidFill>
                  <a:schemeClr val="tx1"/>
                </a:solidFill>
              </a:rPr>
              <a:t>MetOffice</a:t>
            </a:r>
            <a:r>
              <a:rPr lang="en-GB" sz="1600" dirty="0" smtClean="0">
                <a:solidFill>
                  <a:schemeClr val="tx1"/>
                </a:solidFill>
              </a:rPr>
              <a:t> server could cope!) </a:t>
            </a:r>
          </a:p>
          <a:p>
            <a:pPr>
              <a:buFont typeface="Arial" pitchFamily="34" charset="0"/>
              <a:buChar char="•"/>
            </a:pPr>
            <a:endParaRPr lang="en-GB" sz="16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Martin/Adrian (input from all): work on methods to analyse model simulations (regime diagrams, appropriate parameter spaces, etc) </a:t>
            </a:r>
          </a:p>
          <a:p>
            <a:pPr lvl="1"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List of people who supplied data from model runs</a:t>
            </a:r>
          </a:p>
          <a:p>
            <a:pPr lvl="1">
              <a:buFont typeface="Arial" pitchFamily="34" charset="0"/>
              <a:buChar char="•"/>
            </a:pPr>
            <a:endParaRPr lang="en-GB" sz="1600" dirty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Adrian to circulate list of suggestions for further analysis and everyone to add to this.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228600" y="1524000"/>
            <a:ext cx="8763000" cy="5358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Future </a:t>
            </a:r>
            <a:r>
              <a:rPr lang="en-GB" sz="1600" b="1" dirty="0">
                <a:solidFill>
                  <a:schemeClr val="tx1"/>
                </a:solidFill>
              </a:rPr>
              <a:t>DICE timeline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Early 2014: produce revised DICE set-up and </a:t>
            </a:r>
            <a:r>
              <a:rPr lang="en-GB" sz="1600" dirty="0" err="1" smtClean="0">
                <a:solidFill>
                  <a:schemeClr val="tx1"/>
                </a:solidFill>
              </a:rPr>
              <a:t>forcings</a:t>
            </a:r>
            <a:r>
              <a:rPr lang="en-GB" sz="1600" dirty="0" smtClean="0">
                <a:solidFill>
                  <a:schemeClr val="tx1"/>
                </a:solidFill>
              </a:rPr>
              <a:t> for participants to rerun 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Summer 2014: present results at pan-GEWEX conferences - hopefully with time for a group discussion 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	</a:t>
            </a:r>
            <a:r>
              <a:rPr lang="en-GB" sz="1600" dirty="0" smtClean="0">
                <a:solidFill>
                  <a:schemeClr val="tx1"/>
                </a:solidFill>
              </a:rPr>
              <a:t>Adrian and Martin to ask Bert if this is possible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	</a:t>
            </a:r>
            <a:r>
              <a:rPr lang="en-GB" sz="1600" dirty="0" smtClean="0">
                <a:solidFill>
                  <a:schemeClr val="tx1"/>
                </a:solidFill>
              </a:rPr>
              <a:t>Martin to ask Kevin about this during the GLASS meeting on Thursday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	</a:t>
            </a:r>
            <a:r>
              <a:rPr lang="en-GB" sz="1600" dirty="0" smtClean="0">
                <a:solidFill>
                  <a:schemeClr val="tx1"/>
                </a:solidFill>
              </a:rPr>
              <a:t>Encourage everyone to submit a talk on DICE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Almost certainly present results elsewhere (</a:t>
            </a:r>
            <a:r>
              <a:rPr lang="en-GB" sz="1600" dirty="0" err="1" smtClean="0">
                <a:solidFill>
                  <a:schemeClr val="tx1"/>
                </a:solidFill>
              </a:rPr>
              <a:t>eg</a:t>
            </a:r>
            <a:r>
              <a:rPr lang="en-GB" sz="1600" dirty="0" smtClean="0">
                <a:solidFill>
                  <a:schemeClr val="tx1"/>
                </a:solidFill>
              </a:rPr>
              <a:t> AMS BLT)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	</a:t>
            </a:r>
            <a:r>
              <a:rPr lang="en-GB" sz="1600" dirty="0" smtClean="0">
                <a:solidFill>
                  <a:schemeClr val="tx1"/>
                </a:solidFill>
              </a:rPr>
              <a:t>John Edwards to see if we can have a DICE/GABLS session at this (abstract deadline 6</a:t>
            </a:r>
            <a:r>
              <a:rPr lang="en-GB" sz="1600" baseline="30000" dirty="0" smtClean="0">
                <a:solidFill>
                  <a:schemeClr val="tx1"/>
                </a:solidFill>
              </a:rPr>
              <a:t>th</a:t>
            </a:r>
            <a:r>
              <a:rPr lang="en-GB" sz="1600" dirty="0" smtClean="0">
                <a:solidFill>
                  <a:schemeClr val="tx1"/>
                </a:solidFill>
              </a:rPr>
              <a:t> Feb)  - make GEWEX conference the main one to save people having to travel twice in 2 months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GEWEX conference highly poster orientated – probably just a couple of high level talks (this can advertise the posters)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EGU 2014 – could have an overview paper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Session at AGU or AMS (2014/2015). AGU special sessions requested in September. AMS needs longer time (earlier deadline). Prefer AGU (San </a:t>
            </a:r>
            <a:r>
              <a:rPr lang="en-GB" sz="1600" dirty="0" err="1" smtClean="0">
                <a:solidFill>
                  <a:schemeClr val="tx1"/>
                </a:solidFill>
              </a:rPr>
              <a:t>Fransisco</a:t>
            </a:r>
            <a:r>
              <a:rPr lang="en-GB" sz="1600" dirty="0" smtClean="0">
                <a:solidFill>
                  <a:schemeClr val="tx1"/>
                </a:solidFill>
              </a:rPr>
              <a:t> better than </a:t>
            </a:r>
            <a:r>
              <a:rPr lang="en-GB" sz="1600" dirty="0" err="1" smtClean="0">
                <a:solidFill>
                  <a:schemeClr val="tx1"/>
                </a:solidFill>
              </a:rPr>
              <a:t>Pheonix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smtClean="0">
                <a:solidFill>
                  <a:schemeClr val="tx1"/>
                </a:solidFill>
              </a:rPr>
              <a:t>(says Paul!!).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WWRP conference in August 2014. Montreal. Mainly based on posters. Good visibility. Need someone to do an overview (</a:t>
            </a:r>
            <a:r>
              <a:rPr lang="en-GB" sz="1600" dirty="0" err="1" smtClean="0">
                <a:solidFill>
                  <a:schemeClr val="tx1"/>
                </a:solidFill>
              </a:rPr>
              <a:t>Ayrton</a:t>
            </a:r>
            <a:r>
              <a:rPr lang="en-GB" sz="1600" dirty="0" smtClean="0">
                <a:solidFill>
                  <a:schemeClr val="tx1"/>
                </a:solidFill>
              </a:rPr>
              <a:t> could be our local representative). Call for abstracts is in November. (Martin and Adrian to try to sort something out for this with </a:t>
            </a:r>
            <a:r>
              <a:rPr lang="en-GB" sz="1600" dirty="0" err="1" smtClean="0">
                <a:solidFill>
                  <a:schemeClr val="tx1"/>
                </a:solidFill>
              </a:rPr>
              <a:t>Ayrton</a:t>
            </a:r>
            <a:r>
              <a:rPr lang="en-GB" sz="1600" dirty="0" smtClean="0">
                <a:solidFill>
                  <a:schemeClr val="tx1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End 2014: submit DICE </a:t>
            </a:r>
            <a:r>
              <a:rPr lang="en-GB" sz="1600" dirty="0" err="1" smtClean="0">
                <a:solidFill>
                  <a:schemeClr val="tx1"/>
                </a:solidFill>
              </a:rPr>
              <a:t>intercomparison</a:t>
            </a:r>
            <a:r>
              <a:rPr lang="en-GB" sz="1600" dirty="0" smtClean="0">
                <a:solidFill>
                  <a:schemeClr val="tx1"/>
                </a:solidFill>
              </a:rPr>
              <a:t> papers! </a:t>
            </a:r>
          </a:p>
          <a:p>
            <a:pPr>
              <a:buFont typeface="Arial" pitchFamily="34" charset="0"/>
              <a:buChar char="•"/>
            </a:pPr>
            <a:r>
              <a:rPr lang="en-GB" sz="1600" b="1" dirty="0">
                <a:solidFill>
                  <a:schemeClr val="tx1"/>
                </a:solidFill>
              </a:rPr>
              <a:t>Future plans for further collaborative work on land-surface-atmosphere coupling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</a:rPr>
              <a:t>TBD 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0" y="1905000"/>
            <a:ext cx="8763000" cy="2611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>
                <a:solidFill>
                  <a:schemeClr val="tx1"/>
                </a:solidFill>
              </a:rPr>
              <a:t>Special issue for publications on DICE?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	BLM? GABLS 1, 2 and 3 all had special issues in here</a:t>
            </a:r>
          </a:p>
          <a:p>
            <a:r>
              <a:rPr lang="en-GB" sz="1600" dirty="0">
                <a:solidFill>
                  <a:schemeClr val="tx1"/>
                </a:solidFill>
              </a:rPr>
              <a:t>	</a:t>
            </a:r>
            <a:r>
              <a:rPr lang="en-GB" sz="1600" dirty="0" smtClean="0">
                <a:solidFill>
                  <a:schemeClr val="tx1"/>
                </a:solidFill>
              </a:rPr>
              <a:t>Who do we want to target?</a:t>
            </a:r>
          </a:p>
          <a:p>
            <a:r>
              <a:rPr lang="en-GB" sz="1600" dirty="0">
                <a:solidFill>
                  <a:schemeClr val="tx1"/>
                </a:solidFill>
              </a:rPr>
              <a:t>	</a:t>
            </a:r>
            <a:r>
              <a:rPr lang="en-GB" sz="1600" dirty="0" smtClean="0">
                <a:solidFill>
                  <a:schemeClr val="tx1"/>
                </a:solidFill>
              </a:rPr>
              <a:t>	land (GLASS) activities mainly in J. </a:t>
            </a:r>
            <a:r>
              <a:rPr lang="en-GB" sz="1600" dirty="0" err="1" smtClean="0">
                <a:solidFill>
                  <a:schemeClr val="tx1"/>
                </a:solidFill>
              </a:rPr>
              <a:t>HydroMet</a:t>
            </a:r>
            <a:endParaRPr lang="en-GB" sz="1600" dirty="0" smtClean="0">
              <a:solidFill>
                <a:schemeClr val="tx1"/>
              </a:solidFill>
            </a:endParaRPr>
          </a:p>
          <a:p>
            <a:r>
              <a:rPr lang="en-GB" sz="1600" dirty="0">
                <a:solidFill>
                  <a:schemeClr val="tx1"/>
                </a:solidFill>
              </a:rPr>
              <a:t>	</a:t>
            </a:r>
            <a:r>
              <a:rPr lang="en-GB" sz="1600" dirty="0" smtClean="0">
                <a:solidFill>
                  <a:schemeClr val="tx1"/>
                </a:solidFill>
              </a:rPr>
              <a:t>QJ would potentially reach a wider audience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Aim for submission around end of 2014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Adrian and Martin to look into a special issue</a:t>
            </a:r>
          </a:p>
          <a:p>
            <a:endParaRPr lang="en-GB" sz="1600" dirty="0">
              <a:solidFill>
                <a:schemeClr val="tx1"/>
              </a:solidFill>
            </a:endParaRPr>
          </a:p>
          <a:p>
            <a:r>
              <a:rPr lang="en-GB" sz="1600" dirty="0" smtClean="0">
                <a:solidFill>
                  <a:schemeClr val="tx1"/>
                </a:solidFill>
              </a:rPr>
              <a:t>BAMS overview article around summer next year.</a:t>
            </a:r>
          </a:p>
          <a:p>
            <a:endParaRPr lang="en-GB" sz="1600" dirty="0" smtClean="0">
              <a:solidFill>
                <a:schemeClr val="tx1"/>
              </a:solidFill>
            </a:endParaRPr>
          </a:p>
          <a:p>
            <a:endParaRPr lang="en-GB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GB" smtClean="0"/>
              <a:t>© Crown copyright   Met Office</a:t>
            </a:r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experiments?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610600" cy="5526088"/>
          </a:xfrm>
        </p:spPr>
        <p:txBody>
          <a:bodyPr/>
          <a:lstStyle/>
          <a:p>
            <a:r>
              <a:rPr lang="en-GB" dirty="0" err="1" smtClean="0"/>
              <a:t>Cabauw</a:t>
            </a:r>
            <a:r>
              <a:rPr lang="en-GB" dirty="0" smtClean="0"/>
              <a:t>?</a:t>
            </a:r>
          </a:p>
          <a:p>
            <a:r>
              <a:rPr lang="en-GB" dirty="0" smtClean="0"/>
              <a:t>	Forcing for SCMs already exists</a:t>
            </a:r>
          </a:p>
          <a:p>
            <a:r>
              <a:rPr lang="en-GB" dirty="0" smtClean="0"/>
              <a:t>	</a:t>
            </a:r>
            <a:r>
              <a:rPr lang="en-GB" dirty="0" smtClean="0"/>
              <a:t>Could run for a year</a:t>
            </a:r>
          </a:p>
          <a:p>
            <a:r>
              <a:rPr lang="en-GB" dirty="0" smtClean="0"/>
              <a:t>	</a:t>
            </a:r>
            <a:r>
              <a:rPr lang="en-GB" dirty="0" smtClean="0"/>
              <a:t>Not a “hotspot”</a:t>
            </a:r>
          </a:p>
          <a:p>
            <a:r>
              <a:rPr lang="en-GB" dirty="0" smtClean="0"/>
              <a:t>	</a:t>
            </a:r>
            <a:r>
              <a:rPr lang="en-GB" dirty="0" smtClean="0"/>
              <a:t>KNMI parameterisation </a:t>
            </a:r>
            <a:r>
              <a:rPr lang="en-GB" dirty="0" err="1" smtClean="0"/>
              <a:t>testbed</a:t>
            </a:r>
            <a:endParaRPr lang="en-GB" dirty="0" smtClean="0"/>
          </a:p>
          <a:p>
            <a:r>
              <a:rPr lang="en-GB" dirty="0" smtClean="0"/>
              <a:t>AMMA</a:t>
            </a:r>
          </a:p>
          <a:p>
            <a:r>
              <a:rPr lang="en-GB" dirty="0" smtClean="0"/>
              <a:t>	Is a hotspot</a:t>
            </a:r>
          </a:p>
          <a:p>
            <a:r>
              <a:rPr lang="en-GB" dirty="0" smtClean="0"/>
              <a:t>	</a:t>
            </a:r>
            <a:r>
              <a:rPr lang="en-GB" dirty="0" smtClean="0"/>
              <a:t>Aaron has contact with this group (also ask Chris Taylor)</a:t>
            </a:r>
          </a:p>
          <a:p>
            <a:r>
              <a:rPr lang="en-GB" dirty="0" smtClean="0"/>
              <a:t>	</a:t>
            </a:r>
            <a:r>
              <a:rPr lang="en-GB" dirty="0" smtClean="0"/>
              <a:t>Column studies already exist</a:t>
            </a:r>
          </a:p>
          <a:p>
            <a:r>
              <a:rPr lang="en-GB" dirty="0" smtClean="0"/>
              <a:t>	</a:t>
            </a:r>
            <a:r>
              <a:rPr lang="en-GB" dirty="0" smtClean="0"/>
              <a:t>Aaron to look into this</a:t>
            </a:r>
          </a:p>
          <a:p>
            <a:r>
              <a:rPr lang="en-GB" dirty="0" smtClean="0"/>
              <a:t>	Hard to set up convective cases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GB" smtClean="0"/>
              <a:t>© Crown copyright   Met Office</a:t>
            </a:r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990600"/>
            <a:ext cx="6926263" cy="5526088"/>
          </a:xfrm>
        </p:spPr>
        <p:txBody>
          <a:bodyPr/>
          <a:lstStyle/>
          <a:p>
            <a:r>
              <a:rPr lang="en-GB" dirty="0" smtClean="0"/>
              <a:t>ARM site</a:t>
            </a:r>
          </a:p>
          <a:p>
            <a:r>
              <a:rPr lang="en-GB" dirty="0" smtClean="0"/>
              <a:t>	</a:t>
            </a:r>
            <a:r>
              <a:rPr lang="en-GB" dirty="0" smtClean="0"/>
              <a:t>Decade of cloud and soil moisture info</a:t>
            </a:r>
          </a:p>
          <a:p>
            <a:r>
              <a:rPr lang="en-GB" dirty="0" smtClean="0"/>
              <a:t>	</a:t>
            </a:r>
            <a:r>
              <a:rPr lang="en-GB" dirty="0" smtClean="0"/>
              <a:t>Soundings every 3 hours</a:t>
            </a:r>
          </a:p>
          <a:p>
            <a:r>
              <a:rPr lang="en-GB" dirty="0" smtClean="0"/>
              <a:t>	</a:t>
            </a:r>
            <a:r>
              <a:rPr lang="en-GB" dirty="0" smtClean="0"/>
              <a:t>Propagating MCSs</a:t>
            </a:r>
          </a:p>
          <a:p>
            <a:r>
              <a:rPr lang="en-GB" dirty="0" smtClean="0"/>
              <a:t>	C</a:t>
            </a:r>
            <a:r>
              <a:rPr lang="en-GB" dirty="0" smtClean="0"/>
              <a:t>ontinues from DICE and lessons learnt</a:t>
            </a:r>
          </a:p>
          <a:p>
            <a:r>
              <a:rPr lang="en-GB" dirty="0" smtClean="0"/>
              <a:t>	P</a:t>
            </a:r>
            <a:r>
              <a:rPr lang="en-GB" dirty="0" smtClean="0"/>
              <a:t>roposal submitted to look at ~12 days – could be useful to follow on from DICE</a:t>
            </a:r>
          </a:p>
          <a:p>
            <a:r>
              <a:rPr lang="en-GB" dirty="0" smtClean="0"/>
              <a:t>LBA over Amazon</a:t>
            </a:r>
          </a:p>
          <a:p>
            <a:r>
              <a:rPr lang="en-GB" dirty="0" smtClean="0"/>
              <a:t>	</a:t>
            </a:r>
            <a:r>
              <a:rPr lang="en-GB" dirty="0" smtClean="0"/>
              <a:t>Soundings exist + eddy covariance</a:t>
            </a:r>
          </a:p>
          <a:p>
            <a:r>
              <a:rPr lang="en-GB" dirty="0" smtClean="0"/>
              <a:t>	Tricky cloud microphysics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GB" smtClean="0"/>
              <a:t>© Crown copyright   Met Office</a:t>
            </a:r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381000"/>
            <a:ext cx="6926263" cy="6135688"/>
          </a:xfrm>
        </p:spPr>
        <p:txBody>
          <a:bodyPr/>
          <a:lstStyle/>
          <a:p>
            <a:r>
              <a:rPr lang="en-GB" dirty="0" smtClean="0"/>
              <a:t>ARM would be our preference.</a:t>
            </a:r>
          </a:p>
          <a:p>
            <a:r>
              <a:rPr lang="en-GB" dirty="0" smtClean="0"/>
              <a:t>	</a:t>
            </a:r>
            <a:r>
              <a:rPr lang="en-GB" dirty="0" smtClean="0"/>
              <a:t>Ask Joe &amp; Craig &amp; Pierre if they could look into this</a:t>
            </a:r>
          </a:p>
          <a:p>
            <a:r>
              <a:rPr lang="en-GB" dirty="0" smtClean="0"/>
              <a:t>	</a:t>
            </a:r>
            <a:r>
              <a:rPr lang="en-GB" dirty="0" smtClean="0"/>
              <a:t>(Just go to cloud or look at cloud and </a:t>
            </a:r>
            <a:r>
              <a:rPr lang="en-GB" dirty="0" err="1" smtClean="0"/>
              <a:t>precip</a:t>
            </a:r>
            <a:r>
              <a:rPr lang="en-GB" dirty="0" smtClean="0"/>
              <a:t> case?) – Could do two different days</a:t>
            </a:r>
          </a:p>
          <a:p>
            <a:r>
              <a:rPr lang="en-GB" dirty="0" smtClean="0"/>
              <a:t>Should look into the AMMA data though – Aaron</a:t>
            </a:r>
          </a:p>
          <a:p>
            <a:r>
              <a:rPr lang="en-GB" dirty="0" smtClean="0"/>
              <a:t>Could also look at </a:t>
            </a:r>
            <a:r>
              <a:rPr lang="en-GB" dirty="0" err="1" smtClean="0"/>
              <a:t>Cabauw</a:t>
            </a:r>
            <a:r>
              <a:rPr lang="en-GB" dirty="0" smtClean="0"/>
              <a:t> – Bart &amp; Mike</a:t>
            </a:r>
          </a:p>
          <a:p>
            <a:endParaRPr lang="en-GB" dirty="0" smtClean="0"/>
          </a:p>
          <a:p>
            <a:r>
              <a:rPr lang="en-GB" dirty="0" smtClean="0"/>
              <a:t>GASS should define a standard SCM experiment output (like ALMA) and methodology for running at a location</a:t>
            </a:r>
          </a:p>
          <a:p>
            <a:r>
              <a:rPr lang="en-GB" dirty="0" smtClean="0"/>
              <a:t>Need to join up to have good documentation for a coupled experiment as well.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rPr lang="en-GB" smtClean="0"/>
              <a:t>© Crown copyright   Met Office</a:t>
            </a:r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UG2012_mjr">
  <a:themeElements>
    <a:clrScheme name="CUG2012_mj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G2012_mjr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CUG2012_mj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G2012_mj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G2012_mj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G2012_mj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G2012_mj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G2012_mj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G2012_mj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G2012_mj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G2012_mj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G2012_mj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G2012_mj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G2012_mj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271</Words>
  <Application>Microsoft Office PowerPoint</Application>
  <PresentationFormat>On-screen Show (4:3)</PresentationFormat>
  <Paragraphs>73</Paragraphs>
  <Slides>7</Slides>
  <Notes>0</Notes>
  <HiddenSlides>3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Default Design</vt:lpstr>
      <vt:lpstr>Default Design</vt:lpstr>
      <vt:lpstr>Default Design</vt:lpstr>
      <vt:lpstr>CUG2012_mjr</vt:lpstr>
      <vt:lpstr>Slide 1</vt:lpstr>
      <vt:lpstr>Slide 2</vt:lpstr>
      <vt:lpstr>Slide 3</vt:lpstr>
      <vt:lpstr>Slide 4</vt:lpstr>
      <vt:lpstr>Future experiments?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WP2 Centennial runs</dc:title>
  <dc:creator>Admin</dc:creator>
  <cp:lastModifiedBy>Admin</cp:lastModifiedBy>
  <cp:revision>92</cp:revision>
  <cp:lastPrinted>1601-01-01T00:00:00Z</cp:lastPrinted>
  <dcterms:created xsi:type="dcterms:W3CDTF">1601-01-01T00:00:00Z</dcterms:created>
  <dcterms:modified xsi:type="dcterms:W3CDTF">2013-10-16T11:24:52Z</dcterms:modified>
</cp:coreProperties>
</file>